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80" r:id="rId5"/>
    <p:sldId id="260" r:id="rId6"/>
    <p:sldId id="259" r:id="rId7"/>
    <p:sldId id="311" r:id="rId8"/>
    <p:sldId id="281" r:id="rId9"/>
    <p:sldId id="308" r:id="rId10"/>
    <p:sldId id="282" r:id="rId11"/>
    <p:sldId id="284" r:id="rId12"/>
    <p:sldId id="309" r:id="rId13"/>
    <p:sldId id="285" r:id="rId14"/>
    <p:sldId id="307" r:id="rId15"/>
    <p:sldId id="286" r:id="rId16"/>
    <p:sldId id="302" r:id="rId17"/>
    <p:sldId id="303" r:id="rId18"/>
    <p:sldId id="305" r:id="rId19"/>
    <p:sldId id="306" r:id="rId20"/>
    <p:sldId id="295" r:id="rId21"/>
    <p:sldId id="299" r:id="rId22"/>
    <p:sldId id="310" r:id="rId23"/>
    <p:sldId id="300" r:id="rId24"/>
    <p:sldId id="301" r:id="rId25"/>
    <p:sldId id="296" r:id="rId26"/>
    <p:sldId id="283" r:id="rId27"/>
    <p:sldId id="298" r:id="rId28"/>
  </p:sldIdLst>
  <p:sldSz cx="27432000" cy="6858000"/>
  <p:notesSz cx="16002000" cy="19659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7" autoAdjust="0"/>
    <p:restoredTop sz="90317" autoAdjust="0"/>
  </p:normalViewPr>
  <p:slideViewPr>
    <p:cSldViewPr>
      <p:cViewPr>
        <p:scale>
          <a:sx n="40" d="100"/>
          <a:sy n="40" d="100"/>
        </p:scale>
        <p:origin x="888" y="-636"/>
      </p:cViewPr>
      <p:guideLst>
        <p:guide orient="horz" pos="2160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HCC\ACC5\Thesis\Research\Critical%20Industry\CP%20-%20Trial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HCC\ACC5\Thesis\Research\Critical%20Industry\CP%20-%20Trial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HCC\ACC5\Thesis\Research\Critical%20Industry\CP%20-%20Trial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HCC\ACC5\Thesis\Research\Critical%20Industry\CP%20-%20Trial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HCC\ACC5\Thesis\Research\Critical%20Industry\CP%20-%20Tria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plotArea>
      <c:layout/>
      <c:lineChart>
        <c:grouping val="standard"/>
        <c:ser>
          <c:idx val="0"/>
          <c:order val="0"/>
          <c:tx>
            <c:strRef>
              <c:f>Actual!$A$7</c:f>
              <c:strCache>
                <c:ptCount val="1"/>
                <c:pt idx="0">
                  <c:v>DFT Cash Flow</c:v>
                </c:pt>
              </c:strCache>
            </c:strRef>
          </c:tx>
          <c:marker>
            <c:symbol val="none"/>
          </c:marker>
          <c:cat>
            <c:strRef>
              <c:f>Actual!$B$2:$AX$2</c:f>
              <c:strCache>
                <c:ptCount val="49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  <c:pt idx="16">
                  <c:v>April</c:v>
                </c:pt>
                <c:pt idx="17">
                  <c:v>May</c:v>
                </c:pt>
                <c:pt idx="18">
                  <c:v>June</c:v>
                </c:pt>
                <c:pt idx="19">
                  <c:v>July</c:v>
                </c:pt>
                <c:pt idx="20">
                  <c:v>August</c:v>
                </c:pt>
                <c:pt idx="21">
                  <c:v>September</c:v>
                </c:pt>
                <c:pt idx="22">
                  <c:v>October</c:v>
                </c:pt>
                <c:pt idx="23">
                  <c:v>November</c:v>
                </c:pt>
                <c:pt idx="24">
                  <c:v>December</c:v>
                </c:pt>
                <c:pt idx="25">
                  <c:v>January</c:v>
                </c:pt>
                <c:pt idx="26">
                  <c:v>February</c:v>
                </c:pt>
                <c:pt idx="27">
                  <c:v>March</c:v>
                </c:pt>
                <c:pt idx="28">
                  <c:v>April</c:v>
                </c:pt>
                <c:pt idx="29">
                  <c:v>May</c:v>
                </c:pt>
                <c:pt idx="30">
                  <c:v>June</c:v>
                </c:pt>
                <c:pt idx="31">
                  <c:v>July</c:v>
                </c:pt>
                <c:pt idx="32">
                  <c:v>August</c:v>
                </c:pt>
                <c:pt idx="33">
                  <c:v>September</c:v>
                </c:pt>
                <c:pt idx="34">
                  <c:v>October</c:v>
                </c:pt>
                <c:pt idx="35">
                  <c:v>November</c:v>
                </c:pt>
                <c:pt idx="36">
                  <c:v>December</c:v>
                </c:pt>
                <c:pt idx="37">
                  <c:v>January</c:v>
                </c:pt>
                <c:pt idx="38">
                  <c:v>February</c:v>
                </c:pt>
                <c:pt idx="39">
                  <c:v>March</c:v>
                </c:pt>
                <c:pt idx="40">
                  <c:v>April</c:v>
                </c:pt>
                <c:pt idx="41">
                  <c:v>May</c:v>
                </c:pt>
                <c:pt idx="42">
                  <c:v>June</c:v>
                </c:pt>
                <c:pt idx="43">
                  <c:v>July</c:v>
                </c:pt>
                <c:pt idx="44">
                  <c:v>August</c:v>
                </c:pt>
                <c:pt idx="45">
                  <c:v>September</c:v>
                </c:pt>
                <c:pt idx="46">
                  <c:v>October</c:v>
                </c:pt>
                <c:pt idx="47">
                  <c:v>November</c:v>
                </c:pt>
                <c:pt idx="48">
                  <c:v>December</c:v>
                </c:pt>
              </c:strCache>
            </c:strRef>
          </c:cat>
          <c:val>
            <c:numRef>
              <c:f>Actual!$B$7:$AX$7</c:f>
              <c:numCache>
                <c:formatCode>_("$"* #,##0_);_("$"* \(#,##0\);_("$"* "-"_);_(@_)</c:formatCode>
                <c:ptCount val="49"/>
                <c:pt idx="0">
                  <c:v>7592040</c:v>
                </c:pt>
                <c:pt idx="1">
                  <c:v>9503080</c:v>
                </c:pt>
                <c:pt idx="2">
                  <c:v>11635120</c:v>
                </c:pt>
                <c:pt idx="3">
                  <c:v>12120160</c:v>
                </c:pt>
                <c:pt idx="4">
                  <c:v>2887200</c:v>
                </c:pt>
                <c:pt idx="5">
                  <c:v>-8083760</c:v>
                </c:pt>
                <c:pt idx="6">
                  <c:v>-26070720</c:v>
                </c:pt>
                <c:pt idx="7">
                  <c:v>-50449680</c:v>
                </c:pt>
                <c:pt idx="8">
                  <c:v>-68075640</c:v>
                </c:pt>
                <c:pt idx="9">
                  <c:v>-87915600</c:v>
                </c:pt>
                <c:pt idx="10">
                  <c:v>-92472560</c:v>
                </c:pt>
                <c:pt idx="11">
                  <c:v>-93706520</c:v>
                </c:pt>
                <c:pt idx="12">
                  <c:v>-82991480</c:v>
                </c:pt>
                <c:pt idx="13">
                  <c:v>-72276440</c:v>
                </c:pt>
                <c:pt idx="14">
                  <c:v>-61561400</c:v>
                </c:pt>
                <c:pt idx="15">
                  <c:v>-61376360</c:v>
                </c:pt>
                <c:pt idx="16">
                  <c:v>-59016320</c:v>
                </c:pt>
                <c:pt idx="17">
                  <c:v>-54434280</c:v>
                </c:pt>
                <c:pt idx="18">
                  <c:v>-45883940</c:v>
                </c:pt>
                <c:pt idx="19">
                  <c:v>-36158600</c:v>
                </c:pt>
                <c:pt idx="20">
                  <c:v>-41015960</c:v>
                </c:pt>
                <c:pt idx="21">
                  <c:v>-45778020</c:v>
                </c:pt>
                <c:pt idx="22">
                  <c:v>-49804780</c:v>
                </c:pt>
                <c:pt idx="23">
                  <c:v>-51495240</c:v>
                </c:pt>
                <c:pt idx="24">
                  <c:v>-49289400</c:v>
                </c:pt>
                <c:pt idx="25">
                  <c:v>-45091260</c:v>
                </c:pt>
                <c:pt idx="26">
                  <c:v>-37571520</c:v>
                </c:pt>
                <c:pt idx="27">
                  <c:v>-27829780</c:v>
                </c:pt>
                <c:pt idx="28">
                  <c:v>-20295740</c:v>
                </c:pt>
                <c:pt idx="29">
                  <c:v>-15371400</c:v>
                </c:pt>
                <c:pt idx="30">
                  <c:v>-11572760</c:v>
                </c:pt>
                <c:pt idx="31">
                  <c:v>-8006820</c:v>
                </c:pt>
                <c:pt idx="32">
                  <c:v>-7503580</c:v>
                </c:pt>
                <c:pt idx="33">
                  <c:v>-6822040</c:v>
                </c:pt>
                <c:pt idx="34">
                  <c:v>-5563200</c:v>
                </c:pt>
                <c:pt idx="35">
                  <c:v>-1798360</c:v>
                </c:pt>
                <c:pt idx="36">
                  <c:v>5599480</c:v>
                </c:pt>
                <c:pt idx="37">
                  <c:v>14337320</c:v>
                </c:pt>
                <c:pt idx="38">
                  <c:v>25396160</c:v>
                </c:pt>
                <c:pt idx="39">
                  <c:v>38756000</c:v>
                </c:pt>
                <c:pt idx="40">
                  <c:v>56108140</c:v>
                </c:pt>
                <c:pt idx="41">
                  <c:v>74774280</c:v>
                </c:pt>
                <c:pt idx="42">
                  <c:v>95808720</c:v>
                </c:pt>
                <c:pt idx="43">
                  <c:v>117416460</c:v>
                </c:pt>
                <c:pt idx="44">
                  <c:v>139597500</c:v>
                </c:pt>
                <c:pt idx="45">
                  <c:v>162351840</c:v>
                </c:pt>
                <c:pt idx="46">
                  <c:v>185679480</c:v>
                </c:pt>
                <c:pt idx="47">
                  <c:v>209580420</c:v>
                </c:pt>
                <c:pt idx="48">
                  <c:v>234054660</c:v>
                </c:pt>
              </c:numCache>
            </c:numRef>
          </c:val>
        </c:ser>
        <c:ser>
          <c:idx val="1"/>
          <c:order val="1"/>
          <c:tx>
            <c:strRef>
              <c:f>Actual!$A$8</c:f>
              <c:strCache>
                <c:ptCount val="1"/>
                <c:pt idx="0">
                  <c:v>Suspension Point</c:v>
                </c:pt>
              </c:strCache>
            </c:strRef>
          </c:tx>
          <c:marker>
            <c:symbol val="none"/>
          </c:marker>
          <c:cat>
            <c:strRef>
              <c:f>Actual!$B$2:$AX$2</c:f>
              <c:strCache>
                <c:ptCount val="49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  <c:pt idx="16">
                  <c:v>April</c:v>
                </c:pt>
                <c:pt idx="17">
                  <c:v>May</c:v>
                </c:pt>
                <c:pt idx="18">
                  <c:v>June</c:v>
                </c:pt>
                <c:pt idx="19">
                  <c:v>July</c:v>
                </c:pt>
                <c:pt idx="20">
                  <c:v>August</c:v>
                </c:pt>
                <c:pt idx="21">
                  <c:v>September</c:v>
                </c:pt>
                <c:pt idx="22">
                  <c:v>October</c:v>
                </c:pt>
                <c:pt idx="23">
                  <c:v>November</c:v>
                </c:pt>
                <c:pt idx="24">
                  <c:v>December</c:v>
                </c:pt>
                <c:pt idx="25">
                  <c:v>January</c:v>
                </c:pt>
                <c:pt idx="26">
                  <c:v>February</c:v>
                </c:pt>
                <c:pt idx="27">
                  <c:v>March</c:v>
                </c:pt>
                <c:pt idx="28">
                  <c:v>April</c:v>
                </c:pt>
                <c:pt idx="29">
                  <c:v>May</c:v>
                </c:pt>
                <c:pt idx="30">
                  <c:v>June</c:v>
                </c:pt>
                <c:pt idx="31">
                  <c:v>July</c:v>
                </c:pt>
                <c:pt idx="32">
                  <c:v>August</c:v>
                </c:pt>
                <c:pt idx="33">
                  <c:v>September</c:v>
                </c:pt>
                <c:pt idx="34">
                  <c:v>October</c:v>
                </c:pt>
                <c:pt idx="35">
                  <c:v>November</c:v>
                </c:pt>
                <c:pt idx="36">
                  <c:v>December</c:v>
                </c:pt>
                <c:pt idx="37">
                  <c:v>January</c:v>
                </c:pt>
                <c:pt idx="38">
                  <c:v>February</c:v>
                </c:pt>
                <c:pt idx="39">
                  <c:v>March</c:v>
                </c:pt>
                <c:pt idx="40">
                  <c:v>April</c:v>
                </c:pt>
                <c:pt idx="41">
                  <c:v>May</c:v>
                </c:pt>
                <c:pt idx="42">
                  <c:v>June</c:v>
                </c:pt>
                <c:pt idx="43">
                  <c:v>July</c:v>
                </c:pt>
                <c:pt idx="44">
                  <c:v>August</c:v>
                </c:pt>
                <c:pt idx="45">
                  <c:v>September</c:v>
                </c:pt>
                <c:pt idx="46">
                  <c:v>October</c:v>
                </c:pt>
                <c:pt idx="47">
                  <c:v>November</c:v>
                </c:pt>
                <c:pt idx="48">
                  <c:v>December</c:v>
                </c:pt>
              </c:strCache>
            </c:strRef>
          </c:cat>
          <c:val>
            <c:numRef>
              <c:f>Actual!$B$8:$AX$8</c:f>
              <c:numCache>
                <c:formatCode>_("$"* #,##0_);_("$"* \(#,##0\);_("$"* "-"_);_(@_)</c:formatCode>
                <c:ptCount val="49"/>
                <c:pt idx="0">
                  <c:v>-92472560</c:v>
                </c:pt>
                <c:pt idx="1">
                  <c:v>-92472560</c:v>
                </c:pt>
                <c:pt idx="2">
                  <c:v>-92472560</c:v>
                </c:pt>
                <c:pt idx="3">
                  <c:v>-92472560</c:v>
                </c:pt>
                <c:pt idx="4">
                  <c:v>-92472560</c:v>
                </c:pt>
                <c:pt idx="5">
                  <c:v>-92472560</c:v>
                </c:pt>
                <c:pt idx="6">
                  <c:v>-92472560</c:v>
                </c:pt>
                <c:pt idx="7">
                  <c:v>-92472560</c:v>
                </c:pt>
                <c:pt idx="8">
                  <c:v>-92472560</c:v>
                </c:pt>
                <c:pt idx="9">
                  <c:v>-92472560</c:v>
                </c:pt>
                <c:pt idx="10">
                  <c:v>-92472560</c:v>
                </c:pt>
                <c:pt idx="11">
                  <c:v>-92472560</c:v>
                </c:pt>
                <c:pt idx="12">
                  <c:v>-92472560</c:v>
                </c:pt>
                <c:pt idx="13">
                  <c:v>-92472560</c:v>
                </c:pt>
                <c:pt idx="14">
                  <c:v>-92472560</c:v>
                </c:pt>
                <c:pt idx="15">
                  <c:v>-92472560</c:v>
                </c:pt>
                <c:pt idx="16">
                  <c:v>-92472560</c:v>
                </c:pt>
                <c:pt idx="17">
                  <c:v>-92472560</c:v>
                </c:pt>
                <c:pt idx="18">
                  <c:v>-92472560</c:v>
                </c:pt>
                <c:pt idx="19">
                  <c:v>-92472560</c:v>
                </c:pt>
                <c:pt idx="20">
                  <c:v>-92472560</c:v>
                </c:pt>
                <c:pt idx="21">
                  <c:v>-92472560</c:v>
                </c:pt>
                <c:pt idx="22">
                  <c:v>-92472560</c:v>
                </c:pt>
                <c:pt idx="23">
                  <c:v>-92472560</c:v>
                </c:pt>
                <c:pt idx="24">
                  <c:v>-92472560</c:v>
                </c:pt>
                <c:pt idx="25">
                  <c:v>-92472560</c:v>
                </c:pt>
                <c:pt idx="26">
                  <c:v>-92472560</c:v>
                </c:pt>
                <c:pt idx="27">
                  <c:v>-92472560</c:v>
                </c:pt>
                <c:pt idx="28">
                  <c:v>-92472560</c:v>
                </c:pt>
                <c:pt idx="29">
                  <c:v>-92472560</c:v>
                </c:pt>
                <c:pt idx="30">
                  <c:v>-92472560</c:v>
                </c:pt>
                <c:pt idx="31">
                  <c:v>-92472560</c:v>
                </c:pt>
                <c:pt idx="32">
                  <c:v>-92472560</c:v>
                </c:pt>
                <c:pt idx="33">
                  <c:v>-92472560</c:v>
                </c:pt>
                <c:pt idx="34">
                  <c:v>-92472560</c:v>
                </c:pt>
                <c:pt idx="35">
                  <c:v>-92472560</c:v>
                </c:pt>
                <c:pt idx="36">
                  <c:v>-92472560</c:v>
                </c:pt>
                <c:pt idx="37">
                  <c:v>-92472560</c:v>
                </c:pt>
                <c:pt idx="38">
                  <c:v>-92472560</c:v>
                </c:pt>
                <c:pt idx="39">
                  <c:v>-92472560</c:v>
                </c:pt>
                <c:pt idx="40">
                  <c:v>-92472560</c:v>
                </c:pt>
                <c:pt idx="41">
                  <c:v>-92472560</c:v>
                </c:pt>
                <c:pt idx="42">
                  <c:v>-92472560</c:v>
                </c:pt>
                <c:pt idx="43">
                  <c:v>-92472560</c:v>
                </c:pt>
                <c:pt idx="44">
                  <c:v>-92472560</c:v>
                </c:pt>
                <c:pt idx="45">
                  <c:v>-92472560</c:v>
                </c:pt>
                <c:pt idx="46">
                  <c:v>-92472560</c:v>
                </c:pt>
                <c:pt idx="47">
                  <c:v>-92472560</c:v>
                </c:pt>
                <c:pt idx="48">
                  <c:v>-92472560</c:v>
                </c:pt>
              </c:numCache>
            </c:numRef>
          </c:val>
        </c:ser>
        <c:marker val="1"/>
        <c:axId val="80689024"/>
        <c:axId val="80691200"/>
      </c:lineChart>
      <c:catAx>
        <c:axId val="806890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Month
2007-2011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80691200"/>
        <c:crosses val="autoZero"/>
        <c:auto val="1"/>
        <c:lblAlgn val="ctr"/>
        <c:lblOffset val="100"/>
      </c:catAx>
      <c:valAx>
        <c:axId val="80691200"/>
        <c:scaling>
          <c:orientation val="minMax"/>
          <c:max val="250000000"/>
          <c:min val="-100000000"/>
        </c:scaling>
        <c:axPos val="l"/>
        <c:majorGridlines/>
        <c:numFmt formatCode="_(&quot;$&quot;* #,##0_);_(&quot;$&quot;* \(#,##0\);_(&quot;$&quot;* &quot;-&quot;_);_(@_)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80689024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31326034588142238"/>
          <c:y val="0.8431450956431179"/>
          <c:w val="0.48306834933304654"/>
          <c:h val="7.4479429157415816E-2"/>
        </c:manualLayout>
      </c:layout>
      <c:txPr>
        <a:bodyPr/>
        <a:lstStyle/>
        <a:p>
          <a:pPr>
            <a:defRPr sz="10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plotArea>
      <c:layout/>
      <c:lineChart>
        <c:grouping val="standard"/>
        <c:ser>
          <c:idx val="0"/>
          <c:order val="0"/>
          <c:tx>
            <c:strRef>
              <c:f>'LH Ver'!$A$7</c:f>
              <c:strCache>
                <c:ptCount val="1"/>
                <c:pt idx="0">
                  <c:v>DFT Cash Flow</c:v>
                </c:pt>
              </c:strCache>
            </c:strRef>
          </c:tx>
          <c:marker>
            <c:symbol val="none"/>
          </c:marker>
          <c:cat>
            <c:strRef>
              <c:f>'LH Ver'!$B$2:$AD$2</c:f>
              <c:strCache>
                <c:ptCount val="29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  <c:pt idx="16">
                  <c:v>April</c:v>
                </c:pt>
                <c:pt idx="17">
                  <c:v>May</c:v>
                </c:pt>
                <c:pt idx="18">
                  <c:v>June</c:v>
                </c:pt>
                <c:pt idx="19">
                  <c:v>July</c:v>
                </c:pt>
                <c:pt idx="20">
                  <c:v>August</c:v>
                </c:pt>
                <c:pt idx="21">
                  <c:v>September</c:v>
                </c:pt>
                <c:pt idx="22">
                  <c:v>October</c:v>
                </c:pt>
                <c:pt idx="23">
                  <c:v>November</c:v>
                </c:pt>
                <c:pt idx="24">
                  <c:v>December</c:v>
                </c:pt>
                <c:pt idx="25">
                  <c:v>January</c:v>
                </c:pt>
                <c:pt idx="26">
                  <c:v>February</c:v>
                </c:pt>
                <c:pt idx="27">
                  <c:v>March</c:v>
                </c:pt>
                <c:pt idx="28">
                  <c:v>April</c:v>
                </c:pt>
              </c:strCache>
            </c:strRef>
          </c:cat>
          <c:val>
            <c:numRef>
              <c:f>'LH Ver'!$B$7:$AD$7</c:f>
              <c:numCache>
                <c:formatCode>_("$"* #,##0_);_("$"* \(#,##0\);_("$"* "-"_);_(@_)</c:formatCode>
                <c:ptCount val="29"/>
                <c:pt idx="0">
                  <c:v>7592040</c:v>
                </c:pt>
                <c:pt idx="1">
                  <c:v>9503080</c:v>
                </c:pt>
                <c:pt idx="2">
                  <c:v>11635120</c:v>
                </c:pt>
                <c:pt idx="3">
                  <c:v>12120160</c:v>
                </c:pt>
                <c:pt idx="4">
                  <c:v>2887200</c:v>
                </c:pt>
                <c:pt idx="5">
                  <c:v>-8083760</c:v>
                </c:pt>
                <c:pt idx="6">
                  <c:v>-26070720</c:v>
                </c:pt>
                <c:pt idx="7">
                  <c:v>-50449680</c:v>
                </c:pt>
                <c:pt idx="8">
                  <c:v>-74251640</c:v>
                </c:pt>
                <c:pt idx="9">
                  <c:v>-104625600</c:v>
                </c:pt>
                <c:pt idx="10">
                  <c:v>-139697560</c:v>
                </c:pt>
                <c:pt idx="11">
                  <c:v>-172730520</c:v>
                </c:pt>
                <c:pt idx="12">
                  <c:v>-207818480</c:v>
                </c:pt>
                <c:pt idx="13">
                  <c:v>-239363440</c:v>
                </c:pt>
                <c:pt idx="14">
                  <c:v>-265359400</c:v>
                </c:pt>
                <c:pt idx="15">
                  <c:v>-283462060</c:v>
                </c:pt>
                <c:pt idx="16">
                  <c:v>-294008420</c:v>
                </c:pt>
                <c:pt idx="17">
                  <c:v>-298856480</c:v>
                </c:pt>
                <c:pt idx="18">
                  <c:v>-296841940</c:v>
                </c:pt>
                <c:pt idx="19">
                  <c:v>-290204800</c:v>
                </c:pt>
                <c:pt idx="20">
                  <c:v>-276865760</c:v>
                </c:pt>
                <c:pt idx="21">
                  <c:v>-261066120</c:v>
                </c:pt>
                <c:pt idx="22">
                  <c:v>-241751580</c:v>
                </c:pt>
                <c:pt idx="23">
                  <c:v>-220717140</c:v>
                </c:pt>
                <c:pt idx="24">
                  <c:v>-198536100</c:v>
                </c:pt>
                <c:pt idx="25">
                  <c:v>-175781760</c:v>
                </c:pt>
                <c:pt idx="26">
                  <c:v>-152454120</c:v>
                </c:pt>
                <c:pt idx="27">
                  <c:v>-128553180</c:v>
                </c:pt>
                <c:pt idx="28">
                  <c:v>-104078940</c:v>
                </c:pt>
              </c:numCache>
            </c:numRef>
          </c:val>
        </c:ser>
        <c:ser>
          <c:idx val="1"/>
          <c:order val="1"/>
          <c:tx>
            <c:strRef>
              <c:f>'LH Ver'!$A$8</c:f>
              <c:strCache>
                <c:ptCount val="1"/>
                <c:pt idx="0">
                  <c:v>Suspension Point</c:v>
                </c:pt>
              </c:strCache>
            </c:strRef>
          </c:tx>
          <c:marker>
            <c:symbol val="none"/>
          </c:marker>
          <c:cat>
            <c:strRef>
              <c:f>'LH Ver'!$B$2:$AD$2</c:f>
              <c:strCache>
                <c:ptCount val="29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  <c:pt idx="16">
                  <c:v>April</c:v>
                </c:pt>
                <c:pt idx="17">
                  <c:v>May</c:v>
                </c:pt>
                <c:pt idx="18">
                  <c:v>June</c:v>
                </c:pt>
                <c:pt idx="19">
                  <c:v>July</c:v>
                </c:pt>
                <c:pt idx="20">
                  <c:v>August</c:v>
                </c:pt>
                <c:pt idx="21">
                  <c:v>September</c:v>
                </c:pt>
                <c:pt idx="22">
                  <c:v>October</c:v>
                </c:pt>
                <c:pt idx="23">
                  <c:v>November</c:v>
                </c:pt>
                <c:pt idx="24">
                  <c:v>December</c:v>
                </c:pt>
                <c:pt idx="25">
                  <c:v>January</c:v>
                </c:pt>
                <c:pt idx="26">
                  <c:v>February</c:v>
                </c:pt>
                <c:pt idx="27">
                  <c:v>March</c:v>
                </c:pt>
                <c:pt idx="28">
                  <c:v>April</c:v>
                </c:pt>
              </c:strCache>
            </c:strRef>
          </c:cat>
          <c:val>
            <c:numRef>
              <c:f>'LH Ver'!$B$8:$AD$8</c:f>
              <c:numCache>
                <c:formatCode>_("$"* #,##0_);_("$"* \(#,##0\);_("$"* "-"_);_(@_)</c:formatCode>
                <c:ptCount val="29"/>
                <c:pt idx="0">
                  <c:v>-92472560</c:v>
                </c:pt>
                <c:pt idx="1">
                  <c:v>-92472560</c:v>
                </c:pt>
                <c:pt idx="2">
                  <c:v>-92472560</c:v>
                </c:pt>
                <c:pt idx="3">
                  <c:v>-92472560</c:v>
                </c:pt>
                <c:pt idx="4">
                  <c:v>-92472560</c:v>
                </c:pt>
                <c:pt idx="5">
                  <c:v>-92472560</c:v>
                </c:pt>
                <c:pt idx="6">
                  <c:v>-92472560</c:v>
                </c:pt>
                <c:pt idx="7">
                  <c:v>-92472560</c:v>
                </c:pt>
                <c:pt idx="8">
                  <c:v>-92472560</c:v>
                </c:pt>
                <c:pt idx="9">
                  <c:v>-92472560</c:v>
                </c:pt>
                <c:pt idx="10">
                  <c:v>-92472560</c:v>
                </c:pt>
                <c:pt idx="11">
                  <c:v>-92472560</c:v>
                </c:pt>
                <c:pt idx="12">
                  <c:v>-92472560</c:v>
                </c:pt>
                <c:pt idx="13">
                  <c:v>-92472560</c:v>
                </c:pt>
                <c:pt idx="14">
                  <c:v>-92472560</c:v>
                </c:pt>
                <c:pt idx="15">
                  <c:v>-92472560</c:v>
                </c:pt>
                <c:pt idx="16">
                  <c:v>-92472560</c:v>
                </c:pt>
                <c:pt idx="17">
                  <c:v>-92472560</c:v>
                </c:pt>
                <c:pt idx="18">
                  <c:v>-92472560</c:v>
                </c:pt>
                <c:pt idx="19">
                  <c:v>-92472560</c:v>
                </c:pt>
                <c:pt idx="20">
                  <c:v>-92472560</c:v>
                </c:pt>
                <c:pt idx="21">
                  <c:v>-92472560</c:v>
                </c:pt>
                <c:pt idx="22">
                  <c:v>-92472560</c:v>
                </c:pt>
                <c:pt idx="23">
                  <c:v>-92472560</c:v>
                </c:pt>
                <c:pt idx="24">
                  <c:v>-92472560</c:v>
                </c:pt>
                <c:pt idx="25">
                  <c:v>-92472560</c:v>
                </c:pt>
                <c:pt idx="26">
                  <c:v>-92472560</c:v>
                </c:pt>
                <c:pt idx="27">
                  <c:v>-92472560</c:v>
                </c:pt>
                <c:pt idx="28">
                  <c:v>-92472560</c:v>
                </c:pt>
              </c:numCache>
            </c:numRef>
          </c:val>
        </c:ser>
        <c:marker val="1"/>
        <c:axId val="80806656"/>
        <c:axId val="80808576"/>
      </c:lineChart>
      <c:catAx>
        <c:axId val="808066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Month
2007-2010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80808576"/>
        <c:crosses val="autoZero"/>
        <c:auto val="1"/>
        <c:lblAlgn val="ctr"/>
        <c:lblOffset val="100"/>
      </c:catAx>
      <c:valAx>
        <c:axId val="80808576"/>
        <c:scaling>
          <c:orientation val="minMax"/>
          <c:max val="25000000"/>
          <c:min val="-325000000"/>
        </c:scaling>
        <c:axPos val="l"/>
        <c:majorGridlines/>
        <c:numFmt formatCode="_(&quot;$&quot;* #,##0_);_(&quot;$&quot;* \(#,##0\);_(&quot;$&quot;* &quot;-&quot;_);_(@_)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8080665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6579713200327326"/>
          <c:y val="0.84186947318808814"/>
          <c:w val="0.53992334011966159"/>
          <c:h val="8.1505791396167482E-2"/>
        </c:manualLayout>
      </c:layout>
      <c:txPr>
        <a:bodyPr/>
        <a:lstStyle/>
        <a:p>
          <a:pPr>
            <a:defRPr sz="100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plotArea>
      <c:layout/>
      <c:lineChart>
        <c:grouping val="standard"/>
        <c:ser>
          <c:idx val="0"/>
          <c:order val="0"/>
          <c:tx>
            <c:strRef>
              <c:f>'Trial 1.1'!$A$7</c:f>
              <c:strCache>
                <c:ptCount val="1"/>
                <c:pt idx="0">
                  <c:v>DFT Cash Flow</c:v>
                </c:pt>
              </c:strCache>
            </c:strRef>
          </c:tx>
          <c:marker>
            <c:symbol val="none"/>
          </c:marker>
          <c:cat>
            <c:strRef>
              <c:f>'Trial 1.1'!$B$2:$BA$2</c:f>
              <c:strCache>
                <c:ptCount val="52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  <c:pt idx="16">
                  <c:v>April</c:v>
                </c:pt>
                <c:pt idx="17">
                  <c:v>May</c:v>
                </c:pt>
                <c:pt idx="18">
                  <c:v>June</c:v>
                </c:pt>
                <c:pt idx="19">
                  <c:v>July</c:v>
                </c:pt>
                <c:pt idx="20">
                  <c:v>August</c:v>
                </c:pt>
                <c:pt idx="21">
                  <c:v>September</c:v>
                </c:pt>
                <c:pt idx="22">
                  <c:v>October</c:v>
                </c:pt>
                <c:pt idx="23">
                  <c:v>November</c:v>
                </c:pt>
                <c:pt idx="24">
                  <c:v>December</c:v>
                </c:pt>
                <c:pt idx="25">
                  <c:v>January</c:v>
                </c:pt>
                <c:pt idx="26">
                  <c:v>February</c:v>
                </c:pt>
                <c:pt idx="27">
                  <c:v>March</c:v>
                </c:pt>
                <c:pt idx="28">
                  <c:v>April</c:v>
                </c:pt>
                <c:pt idx="29">
                  <c:v>May</c:v>
                </c:pt>
                <c:pt idx="30">
                  <c:v>June</c:v>
                </c:pt>
                <c:pt idx="31">
                  <c:v>July</c:v>
                </c:pt>
                <c:pt idx="32">
                  <c:v>August</c:v>
                </c:pt>
                <c:pt idx="33">
                  <c:v>September</c:v>
                </c:pt>
                <c:pt idx="34">
                  <c:v>October</c:v>
                </c:pt>
                <c:pt idx="35">
                  <c:v>November</c:v>
                </c:pt>
                <c:pt idx="36">
                  <c:v>December</c:v>
                </c:pt>
                <c:pt idx="37">
                  <c:v>January</c:v>
                </c:pt>
                <c:pt idx="38">
                  <c:v>February</c:v>
                </c:pt>
                <c:pt idx="39">
                  <c:v>March</c:v>
                </c:pt>
                <c:pt idx="40">
                  <c:v>April</c:v>
                </c:pt>
                <c:pt idx="41">
                  <c:v>May</c:v>
                </c:pt>
                <c:pt idx="42">
                  <c:v>June</c:v>
                </c:pt>
                <c:pt idx="43">
                  <c:v>July</c:v>
                </c:pt>
                <c:pt idx="44">
                  <c:v>August</c:v>
                </c:pt>
                <c:pt idx="45">
                  <c:v>September</c:v>
                </c:pt>
                <c:pt idx="46">
                  <c:v>October</c:v>
                </c:pt>
                <c:pt idx="47">
                  <c:v>November</c:v>
                </c:pt>
                <c:pt idx="48">
                  <c:v>December</c:v>
                </c:pt>
                <c:pt idx="49">
                  <c:v>January</c:v>
                </c:pt>
                <c:pt idx="50">
                  <c:v>February</c:v>
                </c:pt>
                <c:pt idx="51">
                  <c:v>March</c:v>
                </c:pt>
              </c:strCache>
            </c:strRef>
          </c:cat>
          <c:val>
            <c:numRef>
              <c:f>'Trial 1.1'!$B$7:$BA$7</c:f>
              <c:numCache>
                <c:formatCode>_("$"* #,##0_);_("$"* \(#,##0\);_("$"* "-"_);_(@_)</c:formatCode>
                <c:ptCount val="52"/>
                <c:pt idx="0">
                  <c:v>7592040</c:v>
                </c:pt>
                <c:pt idx="1">
                  <c:v>9503080</c:v>
                </c:pt>
                <c:pt idx="2">
                  <c:v>11635120</c:v>
                </c:pt>
                <c:pt idx="3">
                  <c:v>15243160</c:v>
                </c:pt>
                <c:pt idx="4">
                  <c:v>14814200</c:v>
                </c:pt>
                <c:pt idx="5">
                  <c:v>14385240</c:v>
                </c:pt>
                <c:pt idx="6">
                  <c:v>11580280</c:v>
                </c:pt>
                <c:pt idx="7">
                  <c:v>5576320</c:v>
                </c:pt>
                <c:pt idx="8">
                  <c:v>-905640</c:v>
                </c:pt>
                <c:pt idx="9">
                  <c:v>-7225600</c:v>
                </c:pt>
                <c:pt idx="10">
                  <c:v>-11782560</c:v>
                </c:pt>
                <c:pt idx="11">
                  <c:v>-13016520</c:v>
                </c:pt>
                <c:pt idx="12">
                  <c:v>-12831480</c:v>
                </c:pt>
                <c:pt idx="13">
                  <c:v>-10471440</c:v>
                </c:pt>
                <c:pt idx="14">
                  <c:v>-5889400</c:v>
                </c:pt>
                <c:pt idx="15">
                  <c:v>-462060</c:v>
                </c:pt>
                <c:pt idx="16">
                  <c:v>459280</c:v>
                </c:pt>
                <c:pt idx="17">
                  <c:v>3737920</c:v>
                </c:pt>
                <c:pt idx="18">
                  <c:v>9065860</c:v>
                </c:pt>
                <c:pt idx="19">
                  <c:v>10930100</c:v>
                </c:pt>
                <c:pt idx="20">
                  <c:v>13367640</c:v>
                </c:pt>
                <c:pt idx="21">
                  <c:v>14002480</c:v>
                </c:pt>
                <c:pt idx="22">
                  <c:v>12011620</c:v>
                </c:pt>
                <c:pt idx="23">
                  <c:v>10116060</c:v>
                </c:pt>
                <c:pt idx="24">
                  <c:v>8382500</c:v>
                </c:pt>
                <c:pt idx="25">
                  <c:v>8411940</c:v>
                </c:pt>
                <c:pt idx="26">
                  <c:v>11764380</c:v>
                </c:pt>
                <c:pt idx="27">
                  <c:v>16535820</c:v>
                </c:pt>
                <c:pt idx="28">
                  <c:v>22096560</c:v>
                </c:pt>
                <c:pt idx="29">
                  <c:v>23763300</c:v>
                </c:pt>
                <c:pt idx="30">
                  <c:v>30242340</c:v>
                </c:pt>
                <c:pt idx="31">
                  <c:v>39524680</c:v>
                </c:pt>
                <c:pt idx="32">
                  <c:v>46585320</c:v>
                </c:pt>
                <c:pt idx="33">
                  <c:v>50957260</c:v>
                </c:pt>
                <c:pt idx="34">
                  <c:v>55096500</c:v>
                </c:pt>
                <c:pt idx="35">
                  <c:v>56173040</c:v>
                </c:pt>
                <c:pt idx="36">
                  <c:v>57427880</c:v>
                </c:pt>
                <c:pt idx="37">
                  <c:v>58686720</c:v>
                </c:pt>
                <c:pt idx="38">
                  <c:v>62451560</c:v>
                </c:pt>
                <c:pt idx="39">
                  <c:v>69849400</c:v>
                </c:pt>
                <c:pt idx="40">
                  <c:v>78587240</c:v>
                </c:pt>
                <c:pt idx="41">
                  <c:v>89646080</c:v>
                </c:pt>
                <c:pt idx="42">
                  <c:v>103005920</c:v>
                </c:pt>
                <c:pt idx="43">
                  <c:v>120358060</c:v>
                </c:pt>
                <c:pt idx="44">
                  <c:v>139024200</c:v>
                </c:pt>
                <c:pt idx="45">
                  <c:v>160058640</c:v>
                </c:pt>
                <c:pt idx="46">
                  <c:v>181666380</c:v>
                </c:pt>
                <c:pt idx="47">
                  <c:v>203847420</c:v>
                </c:pt>
                <c:pt idx="48">
                  <c:v>226601760</c:v>
                </c:pt>
                <c:pt idx="49">
                  <c:v>249929400</c:v>
                </c:pt>
                <c:pt idx="50">
                  <c:v>273830340</c:v>
                </c:pt>
                <c:pt idx="51">
                  <c:v>298304580</c:v>
                </c:pt>
              </c:numCache>
            </c:numRef>
          </c:val>
        </c:ser>
        <c:ser>
          <c:idx val="1"/>
          <c:order val="1"/>
          <c:tx>
            <c:strRef>
              <c:f>'Trial 1.1'!$A$8</c:f>
              <c:strCache>
                <c:ptCount val="1"/>
                <c:pt idx="0">
                  <c:v>Suspension Point</c:v>
                </c:pt>
              </c:strCache>
            </c:strRef>
          </c:tx>
          <c:marker>
            <c:symbol val="none"/>
          </c:marker>
          <c:cat>
            <c:strRef>
              <c:f>'Trial 1.1'!$B$2:$BA$2</c:f>
              <c:strCache>
                <c:ptCount val="52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  <c:pt idx="16">
                  <c:v>April</c:v>
                </c:pt>
                <c:pt idx="17">
                  <c:v>May</c:v>
                </c:pt>
                <c:pt idx="18">
                  <c:v>June</c:v>
                </c:pt>
                <c:pt idx="19">
                  <c:v>July</c:v>
                </c:pt>
                <c:pt idx="20">
                  <c:v>August</c:v>
                </c:pt>
                <c:pt idx="21">
                  <c:v>September</c:v>
                </c:pt>
                <c:pt idx="22">
                  <c:v>October</c:v>
                </c:pt>
                <c:pt idx="23">
                  <c:v>November</c:v>
                </c:pt>
                <c:pt idx="24">
                  <c:v>December</c:v>
                </c:pt>
                <c:pt idx="25">
                  <c:v>January</c:v>
                </c:pt>
                <c:pt idx="26">
                  <c:v>February</c:v>
                </c:pt>
                <c:pt idx="27">
                  <c:v>March</c:v>
                </c:pt>
                <c:pt idx="28">
                  <c:v>April</c:v>
                </c:pt>
                <c:pt idx="29">
                  <c:v>May</c:v>
                </c:pt>
                <c:pt idx="30">
                  <c:v>June</c:v>
                </c:pt>
                <c:pt idx="31">
                  <c:v>July</c:v>
                </c:pt>
                <c:pt idx="32">
                  <c:v>August</c:v>
                </c:pt>
                <c:pt idx="33">
                  <c:v>September</c:v>
                </c:pt>
                <c:pt idx="34">
                  <c:v>October</c:v>
                </c:pt>
                <c:pt idx="35">
                  <c:v>November</c:v>
                </c:pt>
                <c:pt idx="36">
                  <c:v>December</c:v>
                </c:pt>
                <c:pt idx="37">
                  <c:v>January</c:v>
                </c:pt>
                <c:pt idx="38">
                  <c:v>February</c:v>
                </c:pt>
                <c:pt idx="39">
                  <c:v>March</c:v>
                </c:pt>
                <c:pt idx="40">
                  <c:v>April</c:v>
                </c:pt>
                <c:pt idx="41">
                  <c:v>May</c:v>
                </c:pt>
                <c:pt idx="42">
                  <c:v>June</c:v>
                </c:pt>
                <c:pt idx="43">
                  <c:v>July</c:v>
                </c:pt>
                <c:pt idx="44">
                  <c:v>August</c:v>
                </c:pt>
                <c:pt idx="45">
                  <c:v>September</c:v>
                </c:pt>
                <c:pt idx="46">
                  <c:v>October</c:v>
                </c:pt>
                <c:pt idx="47">
                  <c:v>November</c:v>
                </c:pt>
                <c:pt idx="48">
                  <c:v>December</c:v>
                </c:pt>
                <c:pt idx="49">
                  <c:v>January</c:v>
                </c:pt>
                <c:pt idx="50">
                  <c:v>February</c:v>
                </c:pt>
                <c:pt idx="51">
                  <c:v>March</c:v>
                </c:pt>
              </c:strCache>
            </c:strRef>
          </c:cat>
          <c:val>
            <c:numRef>
              <c:f>'Trial 1.1'!$B$8:$BA$8</c:f>
              <c:numCache>
                <c:formatCode>_("$"* #,##0_);_("$"* \(#,##0\);_("$"* "-"_);_(@_)</c:formatCode>
                <c:ptCount val="52"/>
                <c:pt idx="0">
                  <c:v>-92472560</c:v>
                </c:pt>
                <c:pt idx="1">
                  <c:v>-92472560</c:v>
                </c:pt>
                <c:pt idx="2">
                  <c:v>-92472560</c:v>
                </c:pt>
                <c:pt idx="3">
                  <c:v>-92472560</c:v>
                </c:pt>
                <c:pt idx="4">
                  <c:v>-92472560</c:v>
                </c:pt>
                <c:pt idx="5">
                  <c:v>-92472560</c:v>
                </c:pt>
                <c:pt idx="6">
                  <c:v>-92472560</c:v>
                </c:pt>
                <c:pt idx="7">
                  <c:v>-92472560</c:v>
                </c:pt>
                <c:pt idx="8">
                  <c:v>-92472560</c:v>
                </c:pt>
                <c:pt idx="9">
                  <c:v>-92472560</c:v>
                </c:pt>
                <c:pt idx="10">
                  <c:v>-92472560</c:v>
                </c:pt>
                <c:pt idx="11">
                  <c:v>-92472560</c:v>
                </c:pt>
                <c:pt idx="12">
                  <c:v>-92472560</c:v>
                </c:pt>
                <c:pt idx="13">
                  <c:v>-92472560</c:v>
                </c:pt>
                <c:pt idx="14">
                  <c:v>-92472560</c:v>
                </c:pt>
                <c:pt idx="15">
                  <c:v>-92472560</c:v>
                </c:pt>
                <c:pt idx="16">
                  <c:v>-92472560</c:v>
                </c:pt>
                <c:pt idx="17">
                  <c:v>-92472560</c:v>
                </c:pt>
                <c:pt idx="18">
                  <c:v>-92472560</c:v>
                </c:pt>
                <c:pt idx="19">
                  <c:v>-92472560</c:v>
                </c:pt>
                <c:pt idx="20">
                  <c:v>-92472560</c:v>
                </c:pt>
                <c:pt idx="21">
                  <c:v>-92472560</c:v>
                </c:pt>
                <c:pt idx="22">
                  <c:v>-92472560</c:v>
                </c:pt>
                <c:pt idx="23">
                  <c:v>-92472560</c:v>
                </c:pt>
                <c:pt idx="24">
                  <c:v>-92472560</c:v>
                </c:pt>
                <c:pt idx="25">
                  <c:v>-92472560</c:v>
                </c:pt>
                <c:pt idx="26">
                  <c:v>-92472560</c:v>
                </c:pt>
                <c:pt idx="27">
                  <c:v>-92472560</c:v>
                </c:pt>
                <c:pt idx="28">
                  <c:v>-92472560</c:v>
                </c:pt>
                <c:pt idx="29">
                  <c:v>-92472560</c:v>
                </c:pt>
                <c:pt idx="30">
                  <c:v>-92472560</c:v>
                </c:pt>
                <c:pt idx="31">
                  <c:v>-92472560</c:v>
                </c:pt>
                <c:pt idx="32">
                  <c:v>-92472560</c:v>
                </c:pt>
                <c:pt idx="33">
                  <c:v>-92472560</c:v>
                </c:pt>
                <c:pt idx="34">
                  <c:v>-92472560</c:v>
                </c:pt>
                <c:pt idx="35">
                  <c:v>-92472560</c:v>
                </c:pt>
                <c:pt idx="36">
                  <c:v>-92472560</c:v>
                </c:pt>
                <c:pt idx="37">
                  <c:v>-92472560</c:v>
                </c:pt>
                <c:pt idx="38">
                  <c:v>-92472560</c:v>
                </c:pt>
                <c:pt idx="39">
                  <c:v>-92472560</c:v>
                </c:pt>
                <c:pt idx="40">
                  <c:v>-92472560</c:v>
                </c:pt>
                <c:pt idx="41">
                  <c:v>-92472560</c:v>
                </c:pt>
                <c:pt idx="42">
                  <c:v>-92472560</c:v>
                </c:pt>
                <c:pt idx="43">
                  <c:v>-92472560</c:v>
                </c:pt>
                <c:pt idx="44">
                  <c:v>-92472560</c:v>
                </c:pt>
                <c:pt idx="45">
                  <c:v>-92472560</c:v>
                </c:pt>
                <c:pt idx="46">
                  <c:v>-92472560</c:v>
                </c:pt>
                <c:pt idx="47">
                  <c:v>-92472560</c:v>
                </c:pt>
                <c:pt idx="48">
                  <c:v>-92472560</c:v>
                </c:pt>
                <c:pt idx="49">
                  <c:v>-92472560</c:v>
                </c:pt>
                <c:pt idx="50">
                  <c:v>-92472560</c:v>
                </c:pt>
                <c:pt idx="51">
                  <c:v>-92472560</c:v>
                </c:pt>
              </c:numCache>
            </c:numRef>
          </c:val>
        </c:ser>
        <c:marker val="1"/>
        <c:axId val="80858496"/>
        <c:axId val="107152128"/>
      </c:lineChart>
      <c:catAx>
        <c:axId val="808584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Month
2007-2012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07152128"/>
        <c:crosses val="autoZero"/>
        <c:auto val="1"/>
        <c:lblAlgn val="ctr"/>
        <c:lblOffset val="100"/>
      </c:catAx>
      <c:valAx>
        <c:axId val="107152128"/>
        <c:scaling>
          <c:orientation val="minMax"/>
          <c:max val="300000000"/>
          <c:min val="-100000000"/>
        </c:scaling>
        <c:axPos val="l"/>
        <c:majorGridlines/>
        <c:numFmt formatCode="_(&quot;$&quot;* #,##0_);_(&quot;$&quot;* \(#,##0\);_(&quot;$&quot;* &quot;-&quot;_);_(@_)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80858496"/>
        <c:crosses val="autoZero"/>
        <c:crossBetween val="midCat"/>
      </c:valAx>
    </c:plotArea>
    <c:legend>
      <c:legendPos val="b"/>
      <c:layout/>
      <c:txPr>
        <a:bodyPr/>
        <a:lstStyle/>
        <a:p>
          <a:pPr>
            <a:defRPr sz="1000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plotArea>
      <c:layout/>
      <c:lineChart>
        <c:grouping val="standard"/>
        <c:ser>
          <c:idx val="0"/>
          <c:order val="0"/>
          <c:tx>
            <c:strRef>
              <c:f>'Trial 1.2'!$A$8</c:f>
              <c:strCache>
                <c:ptCount val="1"/>
                <c:pt idx="0">
                  <c:v>DFT Cash Flow</c:v>
                </c:pt>
              </c:strCache>
            </c:strRef>
          </c:tx>
          <c:marker>
            <c:symbol val="none"/>
          </c:marker>
          <c:cat>
            <c:strRef>
              <c:f>'Trial 1.2'!$B$2:$AQ$2</c:f>
              <c:strCache>
                <c:ptCount val="42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  <c:pt idx="16">
                  <c:v>April</c:v>
                </c:pt>
                <c:pt idx="17">
                  <c:v>May</c:v>
                </c:pt>
                <c:pt idx="18">
                  <c:v>June</c:v>
                </c:pt>
                <c:pt idx="19">
                  <c:v>July</c:v>
                </c:pt>
                <c:pt idx="20">
                  <c:v>August</c:v>
                </c:pt>
                <c:pt idx="21">
                  <c:v>September</c:v>
                </c:pt>
                <c:pt idx="22">
                  <c:v>October</c:v>
                </c:pt>
                <c:pt idx="23">
                  <c:v>November</c:v>
                </c:pt>
                <c:pt idx="24">
                  <c:v>December</c:v>
                </c:pt>
                <c:pt idx="25">
                  <c:v>January</c:v>
                </c:pt>
                <c:pt idx="26">
                  <c:v>February</c:v>
                </c:pt>
                <c:pt idx="27">
                  <c:v>March</c:v>
                </c:pt>
                <c:pt idx="28">
                  <c:v>April</c:v>
                </c:pt>
                <c:pt idx="29">
                  <c:v>May</c:v>
                </c:pt>
                <c:pt idx="30">
                  <c:v>June</c:v>
                </c:pt>
                <c:pt idx="31">
                  <c:v>July</c:v>
                </c:pt>
                <c:pt idx="32">
                  <c:v>August</c:v>
                </c:pt>
                <c:pt idx="33">
                  <c:v>September</c:v>
                </c:pt>
                <c:pt idx="34">
                  <c:v>October</c:v>
                </c:pt>
                <c:pt idx="35">
                  <c:v>November</c:v>
                </c:pt>
                <c:pt idx="36">
                  <c:v>December</c:v>
                </c:pt>
                <c:pt idx="37">
                  <c:v>January</c:v>
                </c:pt>
                <c:pt idx="38">
                  <c:v>February</c:v>
                </c:pt>
                <c:pt idx="39">
                  <c:v>March</c:v>
                </c:pt>
                <c:pt idx="40">
                  <c:v>April</c:v>
                </c:pt>
                <c:pt idx="41">
                  <c:v>May</c:v>
                </c:pt>
              </c:strCache>
            </c:strRef>
          </c:cat>
          <c:val>
            <c:numRef>
              <c:f>'Trial 1.2'!$B$8:$AQ$8</c:f>
              <c:numCache>
                <c:formatCode>_("$"* #,##0_);_("$"* \(#,##0\);_("$"* "-"_);_(@_)</c:formatCode>
                <c:ptCount val="42"/>
                <c:pt idx="0">
                  <c:v>7592040</c:v>
                </c:pt>
                <c:pt idx="1">
                  <c:v>9503080</c:v>
                </c:pt>
                <c:pt idx="2">
                  <c:v>11635120</c:v>
                </c:pt>
                <c:pt idx="3">
                  <c:v>15243160</c:v>
                </c:pt>
                <c:pt idx="4">
                  <c:v>14814200</c:v>
                </c:pt>
                <c:pt idx="5">
                  <c:v>14385240</c:v>
                </c:pt>
                <c:pt idx="6">
                  <c:v>11580280</c:v>
                </c:pt>
                <c:pt idx="7">
                  <c:v>5576320</c:v>
                </c:pt>
                <c:pt idx="8">
                  <c:v>-905640</c:v>
                </c:pt>
                <c:pt idx="9">
                  <c:v>-10348600</c:v>
                </c:pt>
                <c:pt idx="10">
                  <c:v>-23709560</c:v>
                </c:pt>
                <c:pt idx="11">
                  <c:v>-33526520</c:v>
                </c:pt>
                <c:pt idx="12">
                  <c:v>-40448480</c:v>
                </c:pt>
                <c:pt idx="13">
                  <c:v>-49232440</c:v>
                </c:pt>
                <c:pt idx="14">
                  <c:v>-55794400</c:v>
                </c:pt>
                <c:pt idx="15">
                  <c:v>-60764060</c:v>
                </c:pt>
                <c:pt idx="16">
                  <c:v>-67757720</c:v>
                </c:pt>
                <c:pt idx="17">
                  <c:v>-73093080</c:v>
                </c:pt>
                <c:pt idx="18">
                  <c:v>-77693140</c:v>
                </c:pt>
                <c:pt idx="19">
                  <c:v>-81915900</c:v>
                </c:pt>
                <c:pt idx="20">
                  <c:v>-88358360</c:v>
                </c:pt>
                <c:pt idx="21">
                  <c:v>-91964520</c:v>
                </c:pt>
                <c:pt idx="22">
                  <c:v>-91194080</c:v>
                </c:pt>
                <c:pt idx="23">
                  <c:v>-91986340</c:v>
                </c:pt>
                <c:pt idx="24">
                  <c:v>-92072300</c:v>
                </c:pt>
                <c:pt idx="25">
                  <c:v>-91215960</c:v>
                </c:pt>
                <c:pt idx="26">
                  <c:v>-91859320</c:v>
                </c:pt>
                <c:pt idx="27">
                  <c:v>-92324380</c:v>
                </c:pt>
                <c:pt idx="28">
                  <c:v>-92212140</c:v>
                </c:pt>
                <c:pt idx="29">
                  <c:v>-89020600</c:v>
                </c:pt>
                <c:pt idx="30">
                  <c:v>-81622760</c:v>
                </c:pt>
                <c:pt idx="31">
                  <c:v>-72884920</c:v>
                </c:pt>
                <c:pt idx="32">
                  <c:v>-61826080</c:v>
                </c:pt>
                <c:pt idx="33">
                  <c:v>-48466240</c:v>
                </c:pt>
                <c:pt idx="34">
                  <c:v>-31114100</c:v>
                </c:pt>
                <c:pt idx="35">
                  <c:v>-12447960</c:v>
                </c:pt>
                <c:pt idx="36">
                  <c:v>8586480</c:v>
                </c:pt>
                <c:pt idx="37">
                  <c:v>30194220</c:v>
                </c:pt>
                <c:pt idx="38">
                  <c:v>52375260</c:v>
                </c:pt>
                <c:pt idx="39">
                  <c:v>75129600</c:v>
                </c:pt>
                <c:pt idx="40">
                  <c:v>98457240</c:v>
                </c:pt>
                <c:pt idx="41">
                  <c:v>122358180</c:v>
                </c:pt>
              </c:numCache>
            </c:numRef>
          </c:val>
        </c:ser>
        <c:ser>
          <c:idx val="1"/>
          <c:order val="1"/>
          <c:tx>
            <c:strRef>
              <c:f>'Trial 1.2'!$A$9</c:f>
              <c:strCache>
                <c:ptCount val="1"/>
                <c:pt idx="0">
                  <c:v>Suspension Point</c:v>
                </c:pt>
              </c:strCache>
            </c:strRef>
          </c:tx>
          <c:marker>
            <c:symbol val="none"/>
          </c:marker>
          <c:cat>
            <c:strRef>
              <c:f>'Trial 1.2'!$B$2:$AQ$2</c:f>
              <c:strCache>
                <c:ptCount val="42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  <c:pt idx="16">
                  <c:v>April</c:v>
                </c:pt>
                <c:pt idx="17">
                  <c:v>May</c:v>
                </c:pt>
                <c:pt idx="18">
                  <c:v>June</c:v>
                </c:pt>
                <c:pt idx="19">
                  <c:v>July</c:v>
                </c:pt>
                <c:pt idx="20">
                  <c:v>August</c:v>
                </c:pt>
                <c:pt idx="21">
                  <c:v>September</c:v>
                </c:pt>
                <c:pt idx="22">
                  <c:v>October</c:v>
                </c:pt>
                <c:pt idx="23">
                  <c:v>November</c:v>
                </c:pt>
                <c:pt idx="24">
                  <c:v>December</c:v>
                </c:pt>
                <c:pt idx="25">
                  <c:v>January</c:v>
                </c:pt>
                <c:pt idx="26">
                  <c:v>February</c:v>
                </c:pt>
                <c:pt idx="27">
                  <c:v>March</c:v>
                </c:pt>
                <c:pt idx="28">
                  <c:v>April</c:v>
                </c:pt>
                <c:pt idx="29">
                  <c:v>May</c:v>
                </c:pt>
                <c:pt idx="30">
                  <c:v>June</c:v>
                </c:pt>
                <c:pt idx="31">
                  <c:v>July</c:v>
                </c:pt>
                <c:pt idx="32">
                  <c:v>August</c:v>
                </c:pt>
                <c:pt idx="33">
                  <c:v>September</c:v>
                </c:pt>
                <c:pt idx="34">
                  <c:v>October</c:v>
                </c:pt>
                <c:pt idx="35">
                  <c:v>November</c:v>
                </c:pt>
                <c:pt idx="36">
                  <c:v>December</c:v>
                </c:pt>
                <c:pt idx="37">
                  <c:v>January</c:v>
                </c:pt>
                <c:pt idx="38">
                  <c:v>February</c:v>
                </c:pt>
                <c:pt idx="39">
                  <c:v>March</c:v>
                </c:pt>
                <c:pt idx="40">
                  <c:v>April</c:v>
                </c:pt>
                <c:pt idx="41">
                  <c:v>May</c:v>
                </c:pt>
              </c:strCache>
            </c:strRef>
          </c:cat>
          <c:val>
            <c:numRef>
              <c:f>'Trial 1.2'!$B$9:$AQ$9</c:f>
              <c:numCache>
                <c:formatCode>_("$"* #,##0_);_("$"* \(#,##0\);_("$"* "-"_);_(@_)</c:formatCode>
                <c:ptCount val="42"/>
                <c:pt idx="0">
                  <c:v>-92472560</c:v>
                </c:pt>
                <c:pt idx="1">
                  <c:v>-92472560</c:v>
                </c:pt>
                <c:pt idx="2">
                  <c:v>-92472560</c:v>
                </c:pt>
                <c:pt idx="3">
                  <c:v>-92472560</c:v>
                </c:pt>
                <c:pt idx="4">
                  <c:v>-92472560</c:v>
                </c:pt>
                <c:pt idx="5">
                  <c:v>-92472560</c:v>
                </c:pt>
                <c:pt idx="6">
                  <c:v>-92472560</c:v>
                </c:pt>
                <c:pt idx="7">
                  <c:v>-92472560</c:v>
                </c:pt>
                <c:pt idx="8">
                  <c:v>-92472560</c:v>
                </c:pt>
                <c:pt idx="9">
                  <c:v>-92472560</c:v>
                </c:pt>
                <c:pt idx="10">
                  <c:v>-92472560</c:v>
                </c:pt>
                <c:pt idx="11">
                  <c:v>-92472560</c:v>
                </c:pt>
                <c:pt idx="12">
                  <c:v>-92472560</c:v>
                </c:pt>
                <c:pt idx="13">
                  <c:v>-92472560</c:v>
                </c:pt>
                <c:pt idx="14">
                  <c:v>-92472560</c:v>
                </c:pt>
                <c:pt idx="15">
                  <c:v>-92472560</c:v>
                </c:pt>
                <c:pt idx="16">
                  <c:v>-92472560</c:v>
                </c:pt>
                <c:pt idx="17">
                  <c:v>-92472560</c:v>
                </c:pt>
                <c:pt idx="18">
                  <c:v>-92472560</c:v>
                </c:pt>
                <c:pt idx="19">
                  <c:v>-92472560</c:v>
                </c:pt>
                <c:pt idx="20">
                  <c:v>-92472560</c:v>
                </c:pt>
                <c:pt idx="21">
                  <c:v>-92472560</c:v>
                </c:pt>
                <c:pt idx="22">
                  <c:v>-92472560</c:v>
                </c:pt>
                <c:pt idx="23">
                  <c:v>-92472560</c:v>
                </c:pt>
                <c:pt idx="24">
                  <c:v>-92472560</c:v>
                </c:pt>
                <c:pt idx="25">
                  <c:v>-92472560</c:v>
                </c:pt>
                <c:pt idx="26">
                  <c:v>-92472560</c:v>
                </c:pt>
                <c:pt idx="27">
                  <c:v>-92472560</c:v>
                </c:pt>
                <c:pt idx="28">
                  <c:v>-92472560</c:v>
                </c:pt>
                <c:pt idx="29">
                  <c:v>-92472560</c:v>
                </c:pt>
                <c:pt idx="30">
                  <c:v>-92472560</c:v>
                </c:pt>
                <c:pt idx="31">
                  <c:v>-92472560</c:v>
                </c:pt>
                <c:pt idx="32">
                  <c:v>-92472560</c:v>
                </c:pt>
                <c:pt idx="33">
                  <c:v>-92472560</c:v>
                </c:pt>
                <c:pt idx="34">
                  <c:v>-92472560</c:v>
                </c:pt>
                <c:pt idx="35">
                  <c:v>-92472560</c:v>
                </c:pt>
                <c:pt idx="36">
                  <c:v>-92472560</c:v>
                </c:pt>
                <c:pt idx="37">
                  <c:v>-92472560</c:v>
                </c:pt>
                <c:pt idx="38">
                  <c:v>-92472560</c:v>
                </c:pt>
                <c:pt idx="39">
                  <c:v>-92472560</c:v>
                </c:pt>
                <c:pt idx="40">
                  <c:v>-92472560</c:v>
                </c:pt>
                <c:pt idx="41">
                  <c:v>-92472560</c:v>
                </c:pt>
              </c:numCache>
            </c:numRef>
          </c:val>
        </c:ser>
        <c:marker val="1"/>
        <c:axId val="81221504"/>
        <c:axId val="81223680"/>
      </c:lineChart>
      <c:catAx>
        <c:axId val="812215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Month
2007-2011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81223680"/>
        <c:crosses val="autoZero"/>
        <c:auto val="1"/>
        <c:lblAlgn val="ctr"/>
        <c:lblOffset val="100"/>
      </c:catAx>
      <c:valAx>
        <c:axId val="81223680"/>
        <c:scaling>
          <c:orientation val="minMax"/>
          <c:max val="150000000"/>
          <c:min val="-100000000"/>
        </c:scaling>
        <c:axPos val="l"/>
        <c:majorGridlines/>
        <c:numFmt formatCode="_(&quot;$&quot;* #,##0_);_(&quot;$&quot;* \(#,##0\);_(&quot;$&quot;* &quot;-&quot;_);_(@_)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8122150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000"/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title>
      <c:tx>
        <c:rich>
          <a:bodyPr/>
          <a:lstStyle/>
          <a:p>
            <a:pPr>
              <a:defRPr/>
            </a:pPr>
            <a:r>
              <a:rPr lang="en-US" sz="1000"/>
              <a:t>Comparison of All Cash-Flow Options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Original Schedule</c:v>
          </c:tx>
          <c:marker>
            <c:symbol val="none"/>
          </c:marker>
          <c:cat>
            <c:strRef>
              <c:f>'Trial 1.1'!$B$2:$BA$2</c:f>
              <c:strCache>
                <c:ptCount val="52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  <c:pt idx="16">
                  <c:v>April</c:v>
                </c:pt>
                <c:pt idx="17">
                  <c:v>May</c:v>
                </c:pt>
                <c:pt idx="18">
                  <c:v>June</c:v>
                </c:pt>
                <c:pt idx="19">
                  <c:v>July</c:v>
                </c:pt>
                <c:pt idx="20">
                  <c:v>August</c:v>
                </c:pt>
                <c:pt idx="21">
                  <c:v>September</c:v>
                </c:pt>
                <c:pt idx="22">
                  <c:v>October</c:v>
                </c:pt>
                <c:pt idx="23">
                  <c:v>November</c:v>
                </c:pt>
                <c:pt idx="24">
                  <c:v>December</c:v>
                </c:pt>
                <c:pt idx="25">
                  <c:v>January</c:v>
                </c:pt>
                <c:pt idx="26">
                  <c:v>February</c:v>
                </c:pt>
                <c:pt idx="27">
                  <c:v>March</c:v>
                </c:pt>
                <c:pt idx="28">
                  <c:v>April</c:v>
                </c:pt>
                <c:pt idx="29">
                  <c:v>May</c:v>
                </c:pt>
                <c:pt idx="30">
                  <c:v>June</c:v>
                </c:pt>
                <c:pt idx="31">
                  <c:v>July</c:v>
                </c:pt>
                <c:pt idx="32">
                  <c:v>August</c:v>
                </c:pt>
                <c:pt idx="33">
                  <c:v>September</c:v>
                </c:pt>
                <c:pt idx="34">
                  <c:v>October</c:v>
                </c:pt>
                <c:pt idx="35">
                  <c:v>November</c:v>
                </c:pt>
                <c:pt idx="36">
                  <c:v>December</c:v>
                </c:pt>
                <c:pt idx="37">
                  <c:v>January</c:v>
                </c:pt>
                <c:pt idx="38">
                  <c:v>February</c:v>
                </c:pt>
                <c:pt idx="39">
                  <c:v>March</c:v>
                </c:pt>
                <c:pt idx="40">
                  <c:v>April</c:v>
                </c:pt>
                <c:pt idx="41">
                  <c:v>May</c:v>
                </c:pt>
                <c:pt idx="42">
                  <c:v>June</c:v>
                </c:pt>
                <c:pt idx="43">
                  <c:v>July</c:v>
                </c:pt>
                <c:pt idx="44">
                  <c:v>August</c:v>
                </c:pt>
                <c:pt idx="45">
                  <c:v>September</c:v>
                </c:pt>
                <c:pt idx="46">
                  <c:v>October</c:v>
                </c:pt>
                <c:pt idx="47">
                  <c:v>November</c:v>
                </c:pt>
                <c:pt idx="48">
                  <c:v>December</c:v>
                </c:pt>
                <c:pt idx="49">
                  <c:v>January</c:v>
                </c:pt>
                <c:pt idx="50">
                  <c:v>February</c:v>
                </c:pt>
                <c:pt idx="51">
                  <c:v>March</c:v>
                </c:pt>
              </c:strCache>
            </c:strRef>
          </c:cat>
          <c:val>
            <c:numRef>
              <c:f>'LH Ver'!$B$7:$AD$7</c:f>
              <c:numCache>
                <c:formatCode>_("$"* #,##0_);_("$"* \(#,##0\);_("$"* "-"_);_(@_)</c:formatCode>
                <c:ptCount val="29"/>
                <c:pt idx="0">
                  <c:v>7592040</c:v>
                </c:pt>
                <c:pt idx="1">
                  <c:v>9503080</c:v>
                </c:pt>
                <c:pt idx="2">
                  <c:v>11635120</c:v>
                </c:pt>
                <c:pt idx="3">
                  <c:v>12120160</c:v>
                </c:pt>
                <c:pt idx="4">
                  <c:v>2887200</c:v>
                </c:pt>
                <c:pt idx="5">
                  <c:v>-8083760</c:v>
                </c:pt>
                <c:pt idx="6">
                  <c:v>-26070720</c:v>
                </c:pt>
                <c:pt idx="7">
                  <c:v>-50449680</c:v>
                </c:pt>
                <c:pt idx="8">
                  <c:v>-74251640</c:v>
                </c:pt>
                <c:pt idx="9">
                  <c:v>-104625600</c:v>
                </c:pt>
                <c:pt idx="10">
                  <c:v>-139697560</c:v>
                </c:pt>
                <c:pt idx="11">
                  <c:v>-172730520</c:v>
                </c:pt>
                <c:pt idx="12">
                  <c:v>-207818480</c:v>
                </c:pt>
                <c:pt idx="13">
                  <c:v>-239363440</c:v>
                </c:pt>
                <c:pt idx="14">
                  <c:v>-265359400</c:v>
                </c:pt>
                <c:pt idx="15">
                  <c:v>-283462060</c:v>
                </c:pt>
                <c:pt idx="16">
                  <c:v>-294008420</c:v>
                </c:pt>
                <c:pt idx="17">
                  <c:v>-298856480</c:v>
                </c:pt>
                <c:pt idx="18">
                  <c:v>-296841940</c:v>
                </c:pt>
                <c:pt idx="19">
                  <c:v>-290204800</c:v>
                </c:pt>
                <c:pt idx="20">
                  <c:v>-276865760</c:v>
                </c:pt>
                <c:pt idx="21">
                  <c:v>-261066120</c:v>
                </c:pt>
                <c:pt idx="22">
                  <c:v>-241751580</c:v>
                </c:pt>
                <c:pt idx="23">
                  <c:v>-220717140</c:v>
                </c:pt>
                <c:pt idx="24">
                  <c:v>-198536100</c:v>
                </c:pt>
                <c:pt idx="25">
                  <c:v>-175781760</c:v>
                </c:pt>
                <c:pt idx="26">
                  <c:v>-152454120</c:v>
                </c:pt>
                <c:pt idx="27">
                  <c:v>-128553180</c:v>
                </c:pt>
                <c:pt idx="28">
                  <c:v>-104078940</c:v>
                </c:pt>
              </c:numCache>
            </c:numRef>
          </c:val>
        </c:ser>
        <c:ser>
          <c:idx val="1"/>
          <c:order val="1"/>
          <c:tx>
            <c:v>Actual Schedule</c:v>
          </c:tx>
          <c:marker>
            <c:symbol val="none"/>
          </c:marker>
          <c:cat>
            <c:strRef>
              <c:f>'Trial 1.1'!$B$2:$BA$2</c:f>
              <c:strCache>
                <c:ptCount val="52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  <c:pt idx="16">
                  <c:v>April</c:v>
                </c:pt>
                <c:pt idx="17">
                  <c:v>May</c:v>
                </c:pt>
                <c:pt idx="18">
                  <c:v>June</c:v>
                </c:pt>
                <c:pt idx="19">
                  <c:v>July</c:v>
                </c:pt>
                <c:pt idx="20">
                  <c:v>August</c:v>
                </c:pt>
                <c:pt idx="21">
                  <c:v>September</c:v>
                </c:pt>
                <c:pt idx="22">
                  <c:v>October</c:v>
                </c:pt>
                <c:pt idx="23">
                  <c:v>November</c:v>
                </c:pt>
                <c:pt idx="24">
                  <c:v>December</c:v>
                </c:pt>
                <c:pt idx="25">
                  <c:v>January</c:v>
                </c:pt>
                <c:pt idx="26">
                  <c:v>February</c:v>
                </c:pt>
                <c:pt idx="27">
                  <c:v>March</c:v>
                </c:pt>
                <c:pt idx="28">
                  <c:v>April</c:v>
                </c:pt>
                <c:pt idx="29">
                  <c:v>May</c:v>
                </c:pt>
                <c:pt idx="30">
                  <c:v>June</c:v>
                </c:pt>
                <c:pt idx="31">
                  <c:v>July</c:v>
                </c:pt>
                <c:pt idx="32">
                  <c:v>August</c:v>
                </c:pt>
                <c:pt idx="33">
                  <c:v>September</c:v>
                </c:pt>
                <c:pt idx="34">
                  <c:v>October</c:v>
                </c:pt>
                <c:pt idx="35">
                  <c:v>November</c:v>
                </c:pt>
                <c:pt idx="36">
                  <c:v>December</c:v>
                </c:pt>
                <c:pt idx="37">
                  <c:v>January</c:v>
                </c:pt>
                <c:pt idx="38">
                  <c:v>February</c:v>
                </c:pt>
                <c:pt idx="39">
                  <c:v>March</c:v>
                </c:pt>
                <c:pt idx="40">
                  <c:v>April</c:v>
                </c:pt>
                <c:pt idx="41">
                  <c:v>May</c:v>
                </c:pt>
                <c:pt idx="42">
                  <c:v>June</c:v>
                </c:pt>
                <c:pt idx="43">
                  <c:v>July</c:v>
                </c:pt>
                <c:pt idx="44">
                  <c:v>August</c:v>
                </c:pt>
                <c:pt idx="45">
                  <c:v>September</c:v>
                </c:pt>
                <c:pt idx="46">
                  <c:v>October</c:v>
                </c:pt>
                <c:pt idx="47">
                  <c:v>November</c:v>
                </c:pt>
                <c:pt idx="48">
                  <c:v>December</c:v>
                </c:pt>
                <c:pt idx="49">
                  <c:v>January</c:v>
                </c:pt>
                <c:pt idx="50">
                  <c:v>February</c:v>
                </c:pt>
                <c:pt idx="51">
                  <c:v>March</c:v>
                </c:pt>
              </c:strCache>
            </c:strRef>
          </c:cat>
          <c:val>
            <c:numRef>
              <c:f>Actual!$B$7:$AX$7</c:f>
              <c:numCache>
                <c:formatCode>_("$"* #,##0_);_("$"* \(#,##0\);_("$"* "-"_);_(@_)</c:formatCode>
                <c:ptCount val="49"/>
                <c:pt idx="0">
                  <c:v>7592040</c:v>
                </c:pt>
                <c:pt idx="1">
                  <c:v>9503080</c:v>
                </c:pt>
                <c:pt idx="2">
                  <c:v>11635120</c:v>
                </c:pt>
                <c:pt idx="3">
                  <c:v>12120160</c:v>
                </c:pt>
                <c:pt idx="4">
                  <c:v>2887200</c:v>
                </c:pt>
                <c:pt idx="5">
                  <c:v>-8083760</c:v>
                </c:pt>
                <c:pt idx="6">
                  <c:v>-26070720</c:v>
                </c:pt>
                <c:pt idx="7">
                  <c:v>-50449680</c:v>
                </c:pt>
                <c:pt idx="8">
                  <c:v>-68075640</c:v>
                </c:pt>
                <c:pt idx="9">
                  <c:v>-87915600</c:v>
                </c:pt>
                <c:pt idx="10">
                  <c:v>-92472560</c:v>
                </c:pt>
                <c:pt idx="11">
                  <c:v>-93706520</c:v>
                </c:pt>
                <c:pt idx="12">
                  <c:v>-82991480</c:v>
                </c:pt>
                <c:pt idx="13">
                  <c:v>-72276440</c:v>
                </c:pt>
                <c:pt idx="14">
                  <c:v>-61561400</c:v>
                </c:pt>
                <c:pt idx="15">
                  <c:v>-61376360</c:v>
                </c:pt>
                <c:pt idx="16">
                  <c:v>-59016320</c:v>
                </c:pt>
                <c:pt idx="17">
                  <c:v>-54434280</c:v>
                </c:pt>
                <c:pt idx="18">
                  <c:v>-45883940</c:v>
                </c:pt>
                <c:pt idx="19">
                  <c:v>-36158600</c:v>
                </c:pt>
                <c:pt idx="20">
                  <c:v>-41015960</c:v>
                </c:pt>
                <c:pt idx="21">
                  <c:v>-45778020</c:v>
                </c:pt>
                <c:pt idx="22">
                  <c:v>-49804780</c:v>
                </c:pt>
                <c:pt idx="23">
                  <c:v>-51495240</c:v>
                </c:pt>
                <c:pt idx="24">
                  <c:v>-49289400</c:v>
                </c:pt>
                <c:pt idx="25">
                  <c:v>-45091260</c:v>
                </c:pt>
                <c:pt idx="26">
                  <c:v>-37571520</c:v>
                </c:pt>
                <c:pt idx="27">
                  <c:v>-27829780</c:v>
                </c:pt>
                <c:pt idx="28">
                  <c:v>-20295740</c:v>
                </c:pt>
                <c:pt idx="29">
                  <c:v>-15371400</c:v>
                </c:pt>
                <c:pt idx="30">
                  <c:v>-11572760</c:v>
                </c:pt>
                <c:pt idx="31">
                  <c:v>-8006820</c:v>
                </c:pt>
                <c:pt idx="32">
                  <c:v>-7503580</c:v>
                </c:pt>
                <c:pt idx="33">
                  <c:v>-6822040</c:v>
                </c:pt>
                <c:pt idx="34">
                  <c:v>-5563200</c:v>
                </c:pt>
                <c:pt idx="35">
                  <c:v>-1798360</c:v>
                </c:pt>
                <c:pt idx="36">
                  <c:v>5599480</c:v>
                </c:pt>
                <c:pt idx="37">
                  <c:v>14337320</c:v>
                </c:pt>
                <c:pt idx="38">
                  <c:v>25396160</c:v>
                </c:pt>
                <c:pt idx="39">
                  <c:v>38756000</c:v>
                </c:pt>
                <c:pt idx="40">
                  <c:v>56108140</c:v>
                </c:pt>
                <c:pt idx="41">
                  <c:v>74774280</c:v>
                </c:pt>
                <c:pt idx="42">
                  <c:v>95808720</c:v>
                </c:pt>
                <c:pt idx="43">
                  <c:v>117416460</c:v>
                </c:pt>
                <c:pt idx="44">
                  <c:v>139597500</c:v>
                </c:pt>
                <c:pt idx="45">
                  <c:v>162351840</c:v>
                </c:pt>
                <c:pt idx="46">
                  <c:v>185679480</c:v>
                </c:pt>
                <c:pt idx="47">
                  <c:v>209580420</c:v>
                </c:pt>
                <c:pt idx="48">
                  <c:v>234054660</c:v>
                </c:pt>
              </c:numCache>
            </c:numRef>
          </c:val>
        </c:ser>
        <c:ser>
          <c:idx val="2"/>
          <c:order val="2"/>
          <c:tx>
            <c:v>Option 2 Schedule</c:v>
          </c:tx>
          <c:marker>
            <c:symbol val="none"/>
          </c:marker>
          <c:cat>
            <c:strRef>
              <c:f>'Trial 1.1'!$B$2:$BA$2</c:f>
              <c:strCache>
                <c:ptCount val="52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  <c:pt idx="16">
                  <c:v>April</c:v>
                </c:pt>
                <c:pt idx="17">
                  <c:v>May</c:v>
                </c:pt>
                <c:pt idx="18">
                  <c:v>June</c:v>
                </c:pt>
                <c:pt idx="19">
                  <c:v>July</c:v>
                </c:pt>
                <c:pt idx="20">
                  <c:v>August</c:v>
                </c:pt>
                <c:pt idx="21">
                  <c:v>September</c:v>
                </c:pt>
                <c:pt idx="22">
                  <c:v>October</c:v>
                </c:pt>
                <c:pt idx="23">
                  <c:v>November</c:v>
                </c:pt>
                <c:pt idx="24">
                  <c:v>December</c:v>
                </c:pt>
                <c:pt idx="25">
                  <c:v>January</c:v>
                </c:pt>
                <c:pt idx="26">
                  <c:v>February</c:v>
                </c:pt>
                <c:pt idx="27">
                  <c:v>March</c:v>
                </c:pt>
                <c:pt idx="28">
                  <c:v>April</c:v>
                </c:pt>
                <c:pt idx="29">
                  <c:v>May</c:v>
                </c:pt>
                <c:pt idx="30">
                  <c:v>June</c:v>
                </c:pt>
                <c:pt idx="31">
                  <c:v>July</c:v>
                </c:pt>
                <c:pt idx="32">
                  <c:v>August</c:v>
                </c:pt>
                <c:pt idx="33">
                  <c:v>September</c:v>
                </c:pt>
                <c:pt idx="34">
                  <c:v>October</c:v>
                </c:pt>
                <c:pt idx="35">
                  <c:v>November</c:v>
                </c:pt>
                <c:pt idx="36">
                  <c:v>December</c:v>
                </c:pt>
                <c:pt idx="37">
                  <c:v>January</c:v>
                </c:pt>
                <c:pt idx="38">
                  <c:v>February</c:v>
                </c:pt>
                <c:pt idx="39">
                  <c:v>March</c:v>
                </c:pt>
                <c:pt idx="40">
                  <c:v>April</c:v>
                </c:pt>
                <c:pt idx="41">
                  <c:v>May</c:v>
                </c:pt>
                <c:pt idx="42">
                  <c:v>June</c:v>
                </c:pt>
                <c:pt idx="43">
                  <c:v>July</c:v>
                </c:pt>
                <c:pt idx="44">
                  <c:v>August</c:v>
                </c:pt>
                <c:pt idx="45">
                  <c:v>September</c:v>
                </c:pt>
                <c:pt idx="46">
                  <c:v>October</c:v>
                </c:pt>
                <c:pt idx="47">
                  <c:v>November</c:v>
                </c:pt>
                <c:pt idx="48">
                  <c:v>December</c:v>
                </c:pt>
                <c:pt idx="49">
                  <c:v>January</c:v>
                </c:pt>
                <c:pt idx="50">
                  <c:v>February</c:v>
                </c:pt>
                <c:pt idx="51">
                  <c:v>March</c:v>
                </c:pt>
              </c:strCache>
            </c:strRef>
          </c:cat>
          <c:val>
            <c:numRef>
              <c:f>'Trial 1.1'!$B$7:$BA$7</c:f>
              <c:numCache>
                <c:formatCode>_("$"* #,##0_);_("$"* \(#,##0\);_("$"* "-"_);_(@_)</c:formatCode>
                <c:ptCount val="52"/>
                <c:pt idx="0">
                  <c:v>7592040</c:v>
                </c:pt>
                <c:pt idx="1">
                  <c:v>9503080</c:v>
                </c:pt>
                <c:pt idx="2">
                  <c:v>11635120</c:v>
                </c:pt>
                <c:pt idx="3">
                  <c:v>15243160</c:v>
                </c:pt>
                <c:pt idx="4">
                  <c:v>14814200</c:v>
                </c:pt>
                <c:pt idx="5">
                  <c:v>14385240</c:v>
                </c:pt>
                <c:pt idx="6">
                  <c:v>11580280</c:v>
                </c:pt>
                <c:pt idx="7">
                  <c:v>5576320</c:v>
                </c:pt>
                <c:pt idx="8">
                  <c:v>-905640</c:v>
                </c:pt>
                <c:pt idx="9">
                  <c:v>-7225600</c:v>
                </c:pt>
                <c:pt idx="10">
                  <c:v>-11782560</c:v>
                </c:pt>
                <c:pt idx="11">
                  <c:v>-13016520</c:v>
                </c:pt>
                <c:pt idx="12">
                  <c:v>-12831480</c:v>
                </c:pt>
                <c:pt idx="13">
                  <c:v>-10471440</c:v>
                </c:pt>
                <c:pt idx="14">
                  <c:v>-5889400</c:v>
                </c:pt>
                <c:pt idx="15">
                  <c:v>-462060</c:v>
                </c:pt>
                <c:pt idx="16">
                  <c:v>459280</c:v>
                </c:pt>
                <c:pt idx="17">
                  <c:v>3737920</c:v>
                </c:pt>
                <c:pt idx="18">
                  <c:v>9065860</c:v>
                </c:pt>
                <c:pt idx="19">
                  <c:v>10930100</c:v>
                </c:pt>
                <c:pt idx="20">
                  <c:v>13367640</c:v>
                </c:pt>
                <c:pt idx="21">
                  <c:v>14002480</c:v>
                </c:pt>
                <c:pt idx="22">
                  <c:v>12011620</c:v>
                </c:pt>
                <c:pt idx="23">
                  <c:v>10116060</c:v>
                </c:pt>
                <c:pt idx="24">
                  <c:v>8382500</c:v>
                </c:pt>
                <c:pt idx="25">
                  <c:v>8411940</c:v>
                </c:pt>
                <c:pt idx="26">
                  <c:v>11764380</c:v>
                </c:pt>
                <c:pt idx="27">
                  <c:v>16535820</c:v>
                </c:pt>
                <c:pt idx="28">
                  <c:v>22096560</c:v>
                </c:pt>
                <c:pt idx="29">
                  <c:v>23763300</c:v>
                </c:pt>
                <c:pt idx="30">
                  <c:v>30242340</c:v>
                </c:pt>
                <c:pt idx="31">
                  <c:v>39524680</c:v>
                </c:pt>
                <c:pt idx="32">
                  <c:v>46585320</c:v>
                </c:pt>
                <c:pt idx="33">
                  <c:v>50957260</c:v>
                </c:pt>
                <c:pt idx="34">
                  <c:v>55096500</c:v>
                </c:pt>
                <c:pt idx="35">
                  <c:v>56173040</c:v>
                </c:pt>
                <c:pt idx="36">
                  <c:v>57427880</c:v>
                </c:pt>
                <c:pt idx="37">
                  <c:v>58686720</c:v>
                </c:pt>
                <c:pt idx="38">
                  <c:v>62451560</c:v>
                </c:pt>
                <c:pt idx="39">
                  <c:v>69849400</c:v>
                </c:pt>
                <c:pt idx="40">
                  <c:v>78587240</c:v>
                </c:pt>
                <c:pt idx="41">
                  <c:v>89646080</c:v>
                </c:pt>
                <c:pt idx="42">
                  <c:v>103005920</c:v>
                </c:pt>
                <c:pt idx="43">
                  <c:v>120358060</c:v>
                </c:pt>
                <c:pt idx="44">
                  <c:v>139024200</c:v>
                </c:pt>
                <c:pt idx="45">
                  <c:v>160058640</c:v>
                </c:pt>
                <c:pt idx="46">
                  <c:v>181666380</c:v>
                </c:pt>
                <c:pt idx="47">
                  <c:v>203847420</c:v>
                </c:pt>
                <c:pt idx="48">
                  <c:v>226601760</c:v>
                </c:pt>
                <c:pt idx="49">
                  <c:v>249929400</c:v>
                </c:pt>
                <c:pt idx="50">
                  <c:v>273830340</c:v>
                </c:pt>
                <c:pt idx="51">
                  <c:v>298304580</c:v>
                </c:pt>
              </c:numCache>
            </c:numRef>
          </c:val>
        </c:ser>
        <c:ser>
          <c:idx val="3"/>
          <c:order val="3"/>
          <c:tx>
            <c:v>Option 3 Schedule</c:v>
          </c:tx>
          <c:marker>
            <c:symbol val="none"/>
          </c:marker>
          <c:cat>
            <c:strRef>
              <c:f>'Trial 1.1'!$B$2:$BA$2</c:f>
              <c:strCache>
                <c:ptCount val="52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  <c:pt idx="16">
                  <c:v>April</c:v>
                </c:pt>
                <c:pt idx="17">
                  <c:v>May</c:v>
                </c:pt>
                <c:pt idx="18">
                  <c:v>June</c:v>
                </c:pt>
                <c:pt idx="19">
                  <c:v>July</c:v>
                </c:pt>
                <c:pt idx="20">
                  <c:v>August</c:v>
                </c:pt>
                <c:pt idx="21">
                  <c:v>September</c:v>
                </c:pt>
                <c:pt idx="22">
                  <c:v>October</c:v>
                </c:pt>
                <c:pt idx="23">
                  <c:v>November</c:v>
                </c:pt>
                <c:pt idx="24">
                  <c:v>December</c:v>
                </c:pt>
                <c:pt idx="25">
                  <c:v>January</c:v>
                </c:pt>
                <c:pt idx="26">
                  <c:v>February</c:v>
                </c:pt>
                <c:pt idx="27">
                  <c:v>March</c:v>
                </c:pt>
                <c:pt idx="28">
                  <c:v>April</c:v>
                </c:pt>
                <c:pt idx="29">
                  <c:v>May</c:v>
                </c:pt>
                <c:pt idx="30">
                  <c:v>June</c:v>
                </c:pt>
                <c:pt idx="31">
                  <c:v>July</c:v>
                </c:pt>
                <c:pt idx="32">
                  <c:v>August</c:v>
                </c:pt>
                <c:pt idx="33">
                  <c:v>September</c:v>
                </c:pt>
                <c:pt idx="34">
                  <c:v>October</c:v>
                </c:pt>
                <c:pt idx="35">
                  <c:v>November</c:v>
                </c:pt>
                <c:pt idx="36">
                  <c:v>December</c:v>
                </c:pt>
                <c:pt idx="37">
                  <c:v>January</c:v>
                </c:pt>
                <c:pt idx="38">
                  <c:v>February</c:v>
                </c:pt>
                <c:pt idx="39">
                  <c:v>March</c:v>
                </c:pt>
                <c:pt idx="40">
                  <c:v>April</c:v>
                </c:pt>
                <c:pt idx="41">
                  <c:v>May</c:v>
                </c:pt>
                <c:pt idx="42">
                  <c:v>June</c:v>
                </c:pt>
                <c:pt idx="43">
                  <c:v>July</c:v>
                </c:pt>
                <c:pt idx="44">
                  <c:v>August</c:v>
                </c:pt>
                <c:pt idx="45">
                  <c:v>September</c:v>
                </c:pt>
                <c:pt idx="46">
                  <c:v>October</c:v>
                </c:pt>
                <c:pt idx="47">
                  <c:v>November</c:v>
                </c:pt>
                <c:pt idx="48">
                  <c:v>December</c:v>
                </c:pt>
                <c:pt idx="49">
                  <c:v>January</c:v>
                </c:pt>
                <c:pt idx="50">
                  <c:v>February</c:v>
                </c:pt>
                <c:pt idx="51">
                  <c:v>March</c:v>
                </c:pt>
              </c:strCache>
            </c:strRef>
          </c:cat>
          <c:val>
            <c:numRef>
              <c:f>'Trial 1.2'!$B$8:$AR$8</c:f>
              <c:numCache>
                <c:formatCode>_("$"* #,##0_);_("$"* \(#,##0\);_("$"* "-"_);_(@_)</c:formatCode>
                <c:ptCount val="43"/>
                <c:pt idx="0">
                  <c:v>7592040</c:v>
                </c:pt>
                <c:pt idx="1">
                  <c:v>9503080</c:v>
                </c:pt>
                <c:pt idx="2">
                  <c:v>11635120</c:v>
                </c:pt>
                <c:pt idx="3">
                  <c:v>15243160</c:v>
                </c:pt>
                <c:pt idx="4">
                  <c:v>14814200</c:v>
                </c:pt>
                <c:pt idx="5">
                  <c:v>14385240</c:v>
                </c:pt>
                <c:pt idx="6">
                  <c:v>11580280</c:v>
                </c:pt>
                <c:pt idx="7">
                  <c:v>5576320</c:v>
                </c:pt>
                <c:pt idx="8">
                  <c:v>-905640</c:v>
                </c:pt>
                <c:pt idx="9">
                  <c:v>-10348600</c:v>
                </c:pt>
                <c:pt idx="10">
                  <c:v>-23709560</c:v>
                </c:pt>
                <c:pt idx="11">
                  <c:v>-33526520</c:v>
                </c:pt>
                <c:pt idx="12">
                  <c:v>-40448480</c:v>
                </c:pt>
                <c:pt idx="13">
                  <c:v>-49232440</c:v>
                </c:pt>
                <c:pt idx="14">
                  <c:v>-55794400</c:v>
                </c:pt>
                <c:pt idx="15">
                  <c:v>-60764060</c:v>
                </c:pt>
                <c:pt idx="16">
                  <c:v>-67757720</c:v>
                </c:pt>
                <c:pt idx="17">
                  <c:v>-73093080</c:v>
                </c:pt>
                <c:pt idx="18">
                  <c:v>-77693140</c:v>
                </c:pt>
                <c:pt idx="19">
                  <c:v>-81915900</c:v>
                </c:pt>
                <c:pt idx="20">
                  <c:v>-88358360</c:v>
                </c:pt>
                <c:pt idx="21">
                  <c:v>-91964520</c:v>
                </c:pt>
                <c:pt idx="22">
                  <c:v>-91194080</c:v>
                </c:pt>
                <c:pt idx="23">
                  <c:v>-91986340</c:v>
                </c:pt>
                <c:pt idx="24">
                  <c:v>-92072300</c:v>
                </c:pt>
                <c:pt idx="25">
                  <c:v>-91215960</c:v>
                </c:pt>
                <c:pt idx="26">
                  <c:v>-91859320</c:v>
                </c:pt>
                <c:pt idx="27">
                  <c:v>-92324380</c:v>
                </c:pt>
                <c:pt idx="28">
                  <c:v>-92212140</c:v>
                </c:pt>
                <c:pt idx="29">
                  <c:v>-89020600</c:v>
                </c:pt>
                <c:pt idx="30">
                  <c:v>-81622760</c:v>
                </c:pt>
                <c:pt idx="31">
                  <c:v>-72884920</c:v>
                </c:pt>
                <c:pt idx="32">
                  <c:v>-61826080</c:v>
                </c:pt>
                <c:pt idx="33">
                  <c:v>-48466240</c:v>
                </c:pt>
                <c:pt idx="34">
                  <c:v>-31114100</c:v>
                </c:pt>
                <c:pt idx="35">
                  <c:v>-12447960</c:v>
                </c:pt>
                <c:pt idx="36">
                  <c:v>8586480</c:v>
                </c:pt>
                <c:pt idx="37">
                  <c:v>30194220</c:v>
                </c:pt>
                <c:pt idx="38">
                  <c:v>52375260</c:v>
                </c:pt>
                <c:pt idx="39">
                  <c:v>75129600</c:v>
                </c:pt>
                <c:pt idx="40">
                  <c:v>98457240</c:v>
                </c:pt>
                <c:pt idx="41">
                  <c:v>122358180</c:v>
                </c:pt>
                <c:pt idx="42">
                  <c:v>146832420</c:v>
                </c:pt>
              </c:numCache>
            </c:numRef>
          </c:val>
        </c:ser>
        <c:ser>
          <c:idx val="4"/>
          <c:order val="4"/>
          <c:tx>
            <c:strRef>
              <c:f>'Trial 1.1'!$A$8</c:f>
              <c:strCache>
                <c:ptCount val="1"/>
                <c:pt idx="0">
                  <c:v>Suspension Point</c:v>
                </c:pt>
              </c:strCache>
            </c:strRef>
          </c:tx>
          <c:marker>
            <c:symbol val="none"/>
          </c:marker>
          <c:cat>
            <c:strRef>
              <c:f>'Trial 1.1'!$B$2:$BA$2</c:f>
              <c:strCache>
                <c:ptCount val="52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  <c:pt idx="16">
                  <c:v>April</c:v>
                </c:pt>
                <c:pt idx="17">
                  <c:v>May</c:v>
                </c:pt>
                <c:pt idx="18">
                  <c:v>June</c:v>
                </c:pt>
                <c:pt idx="19">
                  <c:v>July</c:v>
                </c:pt>
                <c:pt idx="20">
                  <c:v>August</c:v>
                </c:pt>
                <c:pt idx="21">
                  <c:v>September</c:v>
                </c:pt>
                <c:pt idx="22">
                  <c:v>October</c:v>
                </c:pt>
                <c:pt idx="23">
                  <c:v>November</c:v>
                </c:pt>
                <c:pt idx="24">
                  <c:v>December</c:v>
                </c:pt>
                <c:pt idx="25">
                  <c:v>January</c:v>
                </c:pt>
                <c:pt idx="26">
                  <c:v>February</c:v>
                </c:pt>
                <c:pt idx="27">
                  <c:v>March</c:v>
                </c:pt>
                <c:pt idx="28">
                  <c:v>April</c:v>
                </c:pt>
                <c:pt idx="29">
                  <c:v>May</c:v>
                </c:pt>
                <c:pt idx="30">
                  <c:v>June</c:v>
                </c:pt>
                <c:pt idx="31">
                  <c:v>July</c:v>
                </c:pt>
                <c:pt idx="32">
                  <c:v>August</c:v>
                </c:pt>
                <c:pt idx="33">
                  <c:v>September</c:v>
                </c:pt>
                <c:pt idx="34">
                  <c:v>October</c:v>
                </c:pt>
                <c:pt idx="35">
                  <c:v>November</c:v>
                </c:pt>
                <c:pt idx="36">
                  <c:v>December</c:v>
                </c:pt>
                <c:pt idx="37">
                  <c:v>January</c:v>
                </c:pt>
                <c:pt idx="38">
                  <c:v>February</c:v>
                </c:pt>
                <c:pt idx="39">
                  <c:v>March</c:v>
                </c:pt>
                <c:pt idx="40">
                  <c:v>April</c:v>
                </c:pt>
                <c:pt idx="41">
                  <c:v>May</c:v>
                </c:pt>
                <c:pt idx="42">
                  <c:v>June</c:v>
                </c:pt>
                <c:pt idx="43">
                  <c:v>July</c:v>
                </c:pt>
                <c:pt idx="44">
                  <c:v>August</c:v>
                </c:pt>
                <c:pt idx="45">
                  <c:v>September</c:v>
                </c:pt>
                <c:pt idx="46">
                  <c:v>October</c:v>
                </c:pt>
                <c:pt idx="47">
                  <c:v>November</c:v>
                </c:pt>
                <c:pt idx="48">
                  <c:v>December</c:v>
                </c:pt>
                <c:pt idx="49">
                  <c:v>January</c:v>
                </c:pt>
                <c:pt idx="50">
                  <c:v>February</c:v>
                </c:pt>
                <c:pt idx="51">
                  <c:v>March</c:v>
                </c:pt>
              </c:strCache>
            </c:strRef>
          </c:cat>
          <c:val>
            <c:numRef>
              <c:f>'Trial 1.1'!$B$8:$BA$8</c:f>
              <c:numCache>
                <c:formatCode>_("$"* #,##0_);_("$"* \(#,##0\);_("$"* "-"_);_(@_)</c:formatCode>
                <c:ptCount val="52"/>
                <c:pt idx="0">
                  <c:v>-92472560</c:v>
                </c:pt>
                <c:pt idx="1">
                  <c:v>-92472560</c:v>
                </c:pt>
                <c:pt idx="2">
                  <c:v>-92472560</c:v>
                </c:pt>
                <c:pt idx="3">
                  <c:v>-92472560</c:v>
                </c:pt>
                <c:pt idx="4">
                  <c:v>-92472560</c:v>
                </c:pt>
                <c:pt idx="5">
                  <c:v>-92472560</c:v>
                </c:pt>
                <c:pt idx="6">
                  <c:v>-92472560</c:v>
                </c:pt>
                <c:pt idx="7">
                  <c:v>-92472560</c:v>
                </c:pt>
                <c:pt idx="8">
                  <c:v>-92472560</c:v>
                </c:pt>
                <c:pt idx="9">
                  <c:v>-92472560</c:v>
                </c:pt>
                <c:pt idx="10">
                  <c:v>-92472560</c:v>
                </c:pt>
                <c:pt idx="11">
                  <c:v>-92472560</c:v>
                </c:pt>
                <c:pt idx="12">
                  <c:v>-92472560</c:v>
                </c:pt>
                <c:pt idx="13">
                  <c:v>-92472560</c:v>
                </c:pt>
                <c:pt idx="14">
                  <c:v>-92472560</c:v>
                </c:pt>
                <c:pt idx="15">
                  <c:v>-92472560</c:v>
                </c:pt>
                <c:pt idx="16">
                  <c:v>-92472560</c:v>
                </c:pt>
                <c:pt idx="17">
                  <c:v>-92472560</c:v>
                </c:pt>
                <c:pt idx="18">
                  <c:v>-92472560</c:v>
                </c:pt>
                <c:pt idx="19">
                  <c:v>-92472560</c:v>
                </c:pt>
                <c:pt idx="20">
                  <c:v>-92472560</c:v>
                </c:pt>
                <c:pt idx="21">
                  <c:v>-92472560</c:v>
                </c:pt>
                <c:pt idx="22">
                  <c:v>-92472560</c:v>
                </c:pt>
                <c:pt idx="23">
                  <c:v>-92472560</c:v>
                </c:pt>
                <c:pt idx="24">
                  <c:v>-92472560</c:v>
                </c:pt>
                <c:pt idx="25">
                  <c:v>-92472560</c:v>
                </c:pt>
                <c:pt idx="26">
                  <c:v>-92472560</c:v>
                </c:pt>
                <c:pt idx="27">
                  <c:v>-92472560</c:v>
                </c:pt>
                <c:pt idx="28">
                  <c:v>-92472560</c:v>
                </c:pt>
                <c:pt idx="29">
                  <c:v>-92472560</c:v>
                </c:pt>
                <c:pt idx="30">
                  <c:v>-92472560</c:v>
                </c:pt>
                <c:pt idx="31">
                  <c:v>-92472560</c:v>
                </c:pt>
                <c:pt idx="32">
                  <c:v>-92472560</c:v>
                </c:pt>
                <c:pt idx="33">
                  <c:v>-92472560</c:v>
                </c:pt>
                <c:pt idx="34">
                  <c:v>-92472560</c:v>
                </c:pt>
                <c:pt idx="35">
                  <c:v>-92472560</c:v>
                </c:pt>
                <c:pt idx="36">
                  <c:v>-92472560</c:v>
                </c:pt>
                <c:pt idx="37">
                  <c:v>-92472560</c:v>
                </c:pt>
                <c:pt idx="38">
                  <c:v>-92472560</c:v>
                </c:pt>
                <c:pt idx="39">
                  <c:v>-92472560</c:v>
                </c:pt>
                <c:pt idx="40">
                  <c:v>-92472560</c:v>
                </c:pt>
                <c:pt idx="41">
                  <c:v>-92472560</c:v>
                </c:pt>
                <c:pt idx="42">
                  <c:v>-92472560</c:v>
                </c:pt>
                <c:pt idx="43">
                  <c:v>-92472560</c:v>
                </c:pt>
                <c:pt idx="44">
                  <c:v>-92472560</c:v>
                </c:pt>
                <c:pt idx="45">
                  <c:v>-92472560</c:v>
                </c:pt>
                <c:pt idx="46">
                  <c:v>-92472560</c:v>
                </c:pt>
                <c:pt idx="47">
                  <c:v>-92472560</c:v>
                </c:pt>
                <c:pt idx="48">
                  <c:v>-92472560</c:v>
                </c:pt>
                <c:pt idx="49">
                  <c:v>-92472560</c:v>
                </c:pt>
                <c:pt idx="50">
                  <c:v>-92472560</c:v>
                </c:pt>
                <c:pt idx="51">
                  <c:v>-92472560</c:v>
                </c:pt>
              </c:numCache>
            </c:numRef>
          </c:val>
        </c:ser>
        <c:marker val="1"/>
        <c:axId val="81465344"/>
        <c:axId val="81467264"/>
      </c:lineChart>
      <c:catAx>
        <c:axId val="814653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00"/>
                </a:pPr>
                <a:r>
                  <a:rPr lang="en-US" sz="800"/>
                  <a:t>Months
2007-2012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81467264"/>
        <c:crosses val="autoZero"/>
        <c:auto val="1"/>
        <c:lblAlgn val="ctr"/>
        <c:lblOffset val="100"/>
      </c:catAx>
      <c:valAx>
        <c:axId val="81467264"/>
        <c:scaling>
          <c:orientation val="minMax"/>
          <c:min val="-350000000"/>
        </c:scaling>
        <c:axPos val="l"/>
        <c:majorGridlines/>
        <c:numFmt formatCode="_(&quot;$&quot;* #,##0_);_(&quot;$&quot;* \(#,##0\);_(&quot;$&quot;* &quot;-&quot;_);_(@_)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814653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4209202605837587E-2"/>
          <c:y val="0.84238051638893974"/>
          <c:w val="0.9665399846330136"/>
          <c:h val="0.13436366965757188"/>
        </c:manualLayout>
      </c:layout>
      <c:txPr>
        <a:bodyPr/>
        <a:lstStyle/>
        <a:p>
          <a:pPr>
            <a:defRPr sz="1000"/>
          </a:pPr>
          <a:endParaRPr lang="en-US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6934200" cy="982980"/>
          </a:xfrm>
          <a:prstGeom prst="rect">
            <a:avLst/>
          </a:prstGeom>
        </p:spPr>
        <p:txBody>
          <a:bodyPr vert="horz" lIns="204588" tIns="102294" rIns="204588" bIns="102294" rtlCol="0"/>
          <a:lstStyle>
            <a:lvl1pPr algn="l">
              <a:defRPr sz="2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9064097" y="1"/>
            <a:ext cx="6934200" cy="982980"/>
          </a:xfrm>
          <a:prstGeom prst="rect">
            <a:avLst/>
          </a:prstGeom>
        </p:spPr>
        <p:txBody>
          <a:bodyPr vert="horz" lIns="204588" tIns="102294" rIns="204588" bIns="102294" rtlCol="0"/>
          <a:lstStyle>
            <a:lvl1pPr algn="r">
              <a:defRPr sz="2700"/>
            </a:lvl1pPr>
          </a:lstStyle>
          <a:p>
            <a:fld id="{437A3F17-27A9-49EE-BAC3-492E250352E8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8673185"/>
            <a:ext cx="6934200" cy="982980"/>
          </a:xfrm>
          <a:prstGeom prst="rect">
            <a:avLst/>
          </a:prstGeom>
        </p:spPr>
        <p:txBody>
          <a:bodyPr vert="horz" lIns="204588" tIns="102294" rIns="204588" bIns="102294" rtlCol="0" anchor="b"/>
          <a:lstStyle>
            <a:lvl1pPr algn="l">
              <a:defRPr sz="2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9064097" y="18673185"/>
            <a:ext cx="6934200" cy="982980"/>
          </a:xfrm>
          <a:prstGeom prst="rect">
            <a:avLst/>
          </a:prstGeom>
        </p:spPr>
        <p:txBody>
          <a:bodyPr vert="horz" lIns="204588" tIns="102294" rIns="204588" bIns="102294" rtlCol="0" anchor="b"/>
          <a:lstStyle>
            <a:lvl1pPr algn="r">
              <a:defRPr sz="2700"/>
            </a:lvl1pPr>
          </a:lstStyle>
          <a:p>
            <a:fld id="{81B213E5-FB62-4304-A07D-7AFB792D0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6934200" cy="982980"/>
          </a:xfrm>
          <a:prstGeom prst="rect">
            <a:avLst/>
          </a:prstGeom>
        </p:spPr>
        <p:txBody>
          <a:bodyPr vert="horz" lIns="204588" tIns="102294" rIns="204588" bIns="102294" rtlCol="0"/>
          <a:lstStyle>
            <a:lvl1pPr algn="l">
              <a:defRPr sz="2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064097" y="1"/>
            <a:ext cx="6934200" cy="982980"/>
          </a:xfrm>
          <a:prstGeom prst="rect">
            <a:avLst/>
          </a:prstGeom>
        </p:spPr>
        <p:txBody>
          <a:bodyPr vert="horz" lIns="204588" tIns="102294" rIns="204588" bIns="102294" rtlCol="0"/>
          <a:lstStyle>
            <a:lvl1pPr algn="r">
              <a:defRPr sz="2700"/>
            </a:lvl1pPr>
          </a:lstStyle>
          <a:p>
            <a:fld id="{262983AE-E58B-4225-9B4B-A5803AF1E6AF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6743700" y="1474788"/>
            <a:ext cx="29489400" cy="737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04588" tIns="102294" rIns="204588" bIns="10229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00200" y="9338312"/>
            <a:ext cx="12801600" cy="8846820"/>
          </a:xfrm>
          <a:prstGeom prst="rect">
            <a:avLst/>
          </a:prstGeom>
        </p:spPr>
        <p:txBody>
          <a:bodyPr vert="horz" lIns="204588" tIns="102294" rIns="204588" bIns="10229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8673185"/>
            <a:ext cx="6934200" cy="982980"/>
          </a:xfrm>
          <a:prstGeom prst="rect">
            <a:avLst/>
          </a:prstGeom>
        </p:spPr>
        <p:txBody>
          <a:bodyPr vert="horz" lIns="204588" tIns="102294" rIns="204588" bIns="102294" rtlCol="0" anchor="b"/>
          <a:lstStyle>
            <a:lvl1pPr algn="l">
              <a:defRPr sz="2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064097" y="18673185"/>
            <a:ext cx="6934200" cy="982980"/>
          </a:xfrm>
          <a:prstGeom prst="rect">
            <a:avLst/>
          </a:prstGeom>
        </p:spPr>
        <p:txBody>
          <a:bodyPr vert="horz" lIns="204588" tIns="102294" rIns="204588" bIns="102294" rtlCol="0" anchor="b"/>
          <a:lstStyle>
            <a:lvl1pPr algn="r">
              <a:defRPr sz="2700"/>
            </a:lvl1pPr>
          </a:lstStyle>
          <a:p>
            <a:fld id="{817EDA96-5E22-4CCA-B54E-EE25AC28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EDA96-5E22-4CCA-B54E-EE25AC28602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EDA96-5E22-4CCA-B54E-EE25AC28602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130426"/>
            <a:ext cx="23317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886200"/>
            <a:ext cx="1920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69C4-C2B2-4E67-988F-07F24264D304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70E6-A79B-4405-98FE-A208CBA39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69C4-C2B2-4E67-988F-07F24264D304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70E6-A79B-4405-98FE-A208CBA39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274639"/>
            <a:ext cx="6172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9"/>
            <a:ext cx="18059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69C4-C2B2-4E67-988F-07F24264D304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70E6-A79B-4405-98FE-A208CBA39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69C4-C2B2-4E67-988F-07F24264D304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70E6-A79B-4405-98FE-A208CBA39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4406901"/>
            <a:ext cx="23317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2906713"/>
            <a:ext cx="23317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69C4-C2B2-4E67-988F-07F24264D304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70E6-A79B-4405-98FE-A208CBA39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1"/>
            <a:ext cx="1211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44600" y="1600201"/>
            <a:ext cx="1211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69C4-C2B2-4E67-988F-07F24264D304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70E6-A79B-4405-98FE-A208CBA39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12120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74875"/>
            <a:ext cx="121205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1535113"/>
            <a:ext cx="12125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2174875"/>
            <a:ext cx="12125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69C4-C2B2-4E67-988F-07F24264D304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70E6-A79B-4405-98FE-A208CBA39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69C4-C2B2-4E67-988F-07F24264D304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70E6-A79B-4405-98FE-A208CBA39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69C4-C2B2-4E67-988F-07F24264D304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70E6-A79B-4405-98FE-A208CBA39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273050"/>
            <a:ext cx="90249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273051"/>
            <a:ext cx="153352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2" y="1435101"/>
            <a:ext cx="90249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69C4-C2B2-4E67-988F-07F24264D304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70E6-A79B-4405-98FE-A208CBA39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4800600"/>
            <a:ext cx="16459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612775"/>
            <a:ext cx="16459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5367338"/>
            <a:ext cx="16459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69C4-C2B2-4E67-988F-07F24264D304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70E6-A79B-4405-98FE-A208CBA39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00201"/>
            <a:ext cx="2468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356351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69C4-C2B2-4E67-988F-07F24264D304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6356351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6356351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170E6-A79B-4405-98FE-A208CBA39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7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3.jpeg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9220200" y="152400"/>
            <a:ext cx="73152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Ashburn, Virginia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3563600" y="5943600"/>
            <a:ext cx="47244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B.A.E./M.A.E. Program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Construction Management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Five_entry_wide.jpg"/>
          <p:cNvPicPr>
            <a:picLocks noChangeAspect="1"/>
          </p:cNvPicPr>
          <p:nvPr/>
        </p:nvPicPr>
        <p:blipFill>
          <a:blip r:embed="rId4" cstate="print"/>
          <a:srcRect b="11998"/>
          <a:stretch>
            <a:fillRect/>
          </a:stretch>
        </p:blipFill>
        <p:spPr>
          <a:xfrm>
            <a:off x="10668000" y="1600200"/>
            <a:ext cx="6096000" cy="3088005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0058400" y="4724400"/>
            <a:ext cx="73152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A.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Hagemann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Senior</a:t>
            </a:r>
            <a:r>
              <a:rPr kumimoji="0" lang="en-US" sz="17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Thesis Presentation 2009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Pennsylvania State University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Project Execution Plan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 Execution Plan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278600" y="1676400"/>
            <a:ext cx="72390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60000"/>
              </a:lnSpc>
              <a:buFont typeface="+mj-lt"/>
              <a:buAutoNum type="arabicPeriod"/>
            </a:pPr>
            <a:r>
              <a:rPr lang="en-US" dirty="0" smtClean="0"/>
              <a:t>Schedule: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700" dirty="0" smtClean="0"/>
              <a:t>Decrease in the amount of work performed each month</a:t>
            </a:r>
            <a:endParaRPr lang="en-US" sz="1700" i="1" dirty="0" smtClean="0"/>
          </a:p>
          <a:p>
            <a:pPr marL="1085850" lvl="2" indent="-171450"/>
            <a:endParaRPr lang="en-US" sz="1700" i="1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700" dirty="0" smtClean="0"/>
              <a:t>Lengthen the OPS significantly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0" y="127629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latin typeface="+mj-lt"/>
              </a:rPr>
              <a:t>Option 1 | Prolong Projects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278600" y="3352800"/>
            <a:ext cx="79248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60000"/>
              </a:lnSpc>
              <a:buFont typeface="+mj-lt"/>
              <a:buAutoNum type="arabicPeriod" startAt="2"/>
            </a:pPr>
            <a:r>
              <a:rPr lang="en-US" dirty="0" smtClean="0"/>
              <a:t>Cash Flow: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700" dirty="0" smtClean="0"/>
              <a:t>Cost increase in equipment rental, labor, GC’s, and O&amp;P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sz="170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700" dirty="0" smtClean="0"/>
              <a:t>Delay in receiving revenue from each project due to leased spaces. 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700" dirty="0" smtClean="0"/>
              <a:t>Limits the amount of overlap between each project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700" dirty="0" smtClean="0"/>
              <a:t>OPS  further delayed to remain above the suspension point</a:t>
            </a:r>
            <a:endParaRPr lang="en-US" sz="1700" i="1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9677400" y="2763322"/>
            <a:ext cx="81534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j-lt"/>
              </a:rPr>
              <a:t>Evaluate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Owner’s construction expenditures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Construction schedule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Existing revenue</a:t>
            </a:r>
          </a:p>
          <a:p>
            <a:endParaRPr lang="en-US" dirty="0" smtClean="0"/>
          </a:p>
          <a:p>
            <a:r>
              <a:rPr lang="en-US" sz="2000" dirty="0" smtClean="0">
                <a:latin typeface="+mj-lt"/>
              </a:rPr>
              <a:t>Successful completion of Project Seven could occur</a:t>
            </a:r>
            <a:r>
              <a:rPr lang="en-US" dirty="0" smtClean="0"/>
              <a:t> 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Prolong each project schedule.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Maintain durations and sequence projects with a finish-to-start relationship.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Maintain durations with less of an overlap than the original plan.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1840554" y="1524000"/>
            <a:ext cx="27898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P7 Plan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19" name="Picture 18" descr="Five_end.jpg"/>
            <p:cNvPicPr>
              <a:picLocks noChangeAspect="1"/>
            </p:cNvPicPr>
            <p:nvPr/>
          </p:nvPicPr>
          <p:blipFill>
            <a:blip r:embed="rId3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20" name="Picture 19" descr="Five_full.jpg"/>
            <p:cNvPicPr>
              <a:picLocks noChangeAspect="1"/>
            </p:cNvPicPr>
            <p:nvPr/>
          </p:nvPicPr>
          <p:blipFill>
            <a:blip r:embed="rId4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21" name="Picture 20" descr="Five_end.jpg"/>
            <p:cNvPicPr>
              <a:picLocks noChangeAspect="1"/>
            </p:cNvPicPr>
            <p:nvPr/>
          </p:nvPicPr>
          <p:blipFill>
            <a:blip r:embed="rId5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  <p:sp>
        <p:nvSpPr>
          <p:cNvPr id="23" name="Content Placeholder 2"/>
          <p:cNvSpPr txBox="1">
            <a:spLocks/>
          </p:cNvSpPr>
          <p:nvPr/>
        </p:nvSpPr>
        <p:spPr>
          <a:xfrm>
            <a:off x="2438400" y="1219200"/>
            <a:ext cx="53340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4" grpId="0" build="allAtOnce"/>
      <p:bldP spid="15" grpId="0" build="allAtOnce"/>
      <p:bldP spid="17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Project Execution Plan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 Execution Plan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0" y="127629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latin typeface="+mj-lt"/>
              </a:rPr>
              <a:t>Option 2 | Maintain Durations w/ Sequential Projects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0134600" y="16764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60000"/>
              </a:lnSpc>
              <a:buFont typeface="+mj-lt"/>
              <a:buAutoNum type="arabicPeriod"/>
            </a:pPr>
            <a:r>
              <a:rPr lang="en-US" dirty="0" smtClean="0"/>
              <a:t>Schedule: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700" dirty="0" smtClean="0"/>
              <a:t>Projects constructed with finish-start relationship</a:t>
            </a:r>
            <a:endParaRPr lang="en-US" sz="1700" i="1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700" dirty="0" smtClean="0"/>
              <a:t>Lengthen the OPS significantly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9278600" y="4343400"/>
            <a:ext cx="79248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60000"/>
              </a:lnSpc>
              <a:buFont typeface="+mj-lt"/>
              <a:buAutoNum type="arabicPeriod" startAt="2"/>
            </a:pPr>
            <a:r>
              <a:rPr lang="en-US" dirty="0" smtClean="0"/>
              <a:t>Cash Flow: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700" dirty="0" smtClean="0"/>
              <a:t>Same cash flow as actual plan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700" dirty="0" smtClean="0"/>
              <a:t>Remains above suspension point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700" dirty="0" smtClean="0"/>
              <a:t>Delays potential revenue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1277600" y="3200400"/>
          <a:ext cx="4993660" cy="1828800"/>
        </p:xfrm>
        <a:graphic>
          <a:graphicData uri="http://schemas.openxmlformats.org/drawingml/2006/table">
            <a:tbl>
              <a:tblPr/>
              <a:tblGrid>
                <a:gridCol w="947731"/>
                <a:gridCol w="1208759"/>
                <a:gridCol w="1226830"/>
                <a:gridCol w="1610340"/>
              </a:tblGrid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Project</a:t>
                      </a:r>
                      <a:endParaRPr lang="en-US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Start</a:t>
                      </a:r>
                      <a:endParaRPr lang="en-US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Finish</a:t>
                      </a:r>
                      <a:endParaRPr lang="en-US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Orig. Duration</a:t>
                      </a:r>
                      <a:endParaRPr lang="en-US" sz="1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(months)</a:t>
                      </a:r>
                      <a:endParaRPr lang="en-US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Calibri"/>
                          <a:ea typeface="Calibri"/>
                          <a:cs typeface="Times New Roman"/>
                        </a:rPr>
                        <a:t>MADC5</a:t>
                      </a: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Calibri"/>
                          <a:ea typeface="Calibri"/>
                          <a:cs typeface="Times New Roman"/>
                        </a:rPr>
                        <a:t>Feb 2008</a:t>
                      </a: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Calibri"/>
                          <a:ea typeface="Calibri"/>
                          <a:cs typeface="Times New Roman"/>
                        </a:rPr>
                        <a:t>Apr 2009</a:t>
                      </a: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Calibri"/>
                          <a:ea typeface="Calibri"/>
                          <a:cs typeface="Times New Roman"/>
                        </a:rPr>
                        <a:t>NEDC</a:t>
                      </a: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Calibri"/>
                          <a:ea typeface="Calibri"/>
                          <a:cs typeface="Times New Roman"/>
                        </a:rPr>
                        <a:t>May 2009</a:t>
                      </a: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Calibri"/>
                          <a:ea typeface="Calibri"/>
                          <a:cs typeface="Times New Roman"/>
                        </a:rPr>
                        <a:t>May 2010</a:t>
                      </a: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Calibri"/>
                          <a:ea typeface="Calibri"/>
                          <a:cs typeface="Times New Roman"/>
                        </a:rPr>
                        <a:t>NWDC</a:t>
                      </a: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Calibri"/>
                          <a:ea typeface="Calibri"/>
                          <a:cs typeface="Times New Roman"/>
                        </a:rPr>
                        <a:t>June 2009</a:t>
                      </a: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Calibri"/>
                          <a:ea typeface="Calibri"/>
                          <a:cs typeface="Times New Roman"/>
                        </a:rPr>
                        <a:t>Aug 2011</a:t>
                      </a: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US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Calibri"/>
                          <a:ea typeface="Calibri"/>
                          <a:cs typeface="Times New Roman"/>
                        </a:rPr>
                        <a:t>Feb 2008</a:t>
                      </a:r>
                      <a:endParaRPr lang="en-US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Calibri"/>
                          <a:ea typeface="Calibri"/>
                          <a:cs typeface="Times New Roman"/>
                        </a:rPr>
                        <a:t>Aug 2011</a:t>
                      </a:r>
                      <a:endParaRPr lang="en-US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Calibri"/>
                          <a:ea typeface="Calibri"/>
                          <a:cs typeface="Times New Roman"/>
                        </a:rPr>
                        <a:t>43</a:t>
                      </a:r>
                      <a:endParaRPr lang="en-US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19659600" y="1219200"/>
          <a:ext cx="6096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21" name="Picture 20" descr="Five_end.jpg"/>
            <p:cNvPicPr>
              <a:picLocks noChangeAspect="1"/>
            </p:cNvPicPr>
            <p:nvPr/>
          </p:nvPicPr>
          <p:blipFill>
            <a:blip r:embed="rId4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22" name="Picture 21" descr="Five_full.jpg"/>
            <p:cNvPicPr>
              <a:picLocks noChangeAspect="1"/>
            </p:cNvPicPr>
            <p:nvPr/>
          </p:nvPicPr>
          <p:blipFill>
            <a:blip r:embed="rId5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23" name="Picture 22" descr="Five_end.jpg"/>
            <p:cNvPicPr>
              <a:picLocks noChangeAspect="1"/>
            </p:cNvPicPr>
            <p:nvPr/>
          </p:nvPicPr>
          <p:blipFill>
            <a:blip r:embed="rId6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  <p:sp>
        <p:nvSpPr>
          <p:cNvPr id="25" name="Content Placeholder 2"/>
          <p:cNvSpPr txBox="1">
            <a:spLocks/>
          </p:cNvSpPr>
          <p:nvPr/>
        </p:nvSpPr>
        <p:spPr>
          <a:xfrm>
            <a:off x="2438400" y="1219200"/>
            <a:ext cx="53340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Graphic spid="1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Project Execution Plan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 Execution Plan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0" y="127629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latin typeface="+mj-lt"/>
              </a:rPr>
              <a:t>Option 3 | Maintain Durations w/ Less Overlap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134600" y="1676400"/>
            <a:ext cx="72390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60000"/>
              </a:lnSpc>
              <a:buFont typeface="+mj-lt"/>
              <a:buAutoNum type="arabicPeriod"/>
            </a:pPr>
            <a:r>
              <a:rPr lang="en-US" dirty="0" smtClean="0"/>
              <a:t>Schedule: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700" dirty="0" smtClean="0"/>
              <a:t>Less extreme project overlaps – finish-start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700" dirty="0" smtClean="0"/>
              <a:t>Original = 	NEDC 11 month	NWDC 10 month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700" dirty="0" smtClean="0"/>
              <a:t>New = 		NEDC 5 month	NWDC 2 month</a:t>
            </a:r>
          </a:p>
          <a:p>
            <a:pPr marL="1085850" lvl="2" indent="-171450">
              <a:buFont typeface="Arial" pitchFamily="34" charset="0"/>
              <a:buChar char="•"/>
            </a:pPr>
            <a:endParaRPr lang="en-US" sz="170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700" dirty="0" smtClean="0"/>
              <a:t>Shorter OPS by 6 months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9278600" y="4191000"/>
            <a:ext cx="79248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60000"/>
              </a:lnSpc>
              <a:buFont typeface="+mj-lt"/>
              <a:buAutoNum type="arabicPeriod" startAt="2"/>
            </a:pPr>
            <a:r>
              <a:rPr lang="en-US" dirty="0" smtClean="0"/>
              <a:t>Cash Flow: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700" dirty="0" smtClean="0"/>
              <a:t>No added costs or suspension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700" dirty="0" smtClean="0"/>
              <a:t>Nears suspension at completion of NEDC and start-up NWDC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700" dirty="0" smtClean="0"/>
              <a:t>Receive revenue earlier causing drastic increase in cash flow at the end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700" dirty="0" smtClean="0"/>
              <a:t>Able to start another project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0972800" y="3803904"/>
          <a:ext cx="6026647" cy="1682496"/>
        </p:xfrm>
        <a:graphic>
          <a:graphicData uri="http://schemas.openxmlformats.org/drawingml/2006/table">
            <a:tbl>
              <a:tblPr/>
              <a:tblGrid>
                <a:gridCol w="908558"/>
                <a:gridCol w="1103636"/>
                <a:gridCol w="1073832"/>
                <a:gridCol w="1491986"/>
                <a:gridCol w="1448635"/>
              </a:tblGrid>
              <a:tr h="5483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Project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Start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Finish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Orig. Duration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(months)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Overlap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(months)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</a:tr>
              <a:tr h="2741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MADC5</a:t>
                      </a: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Feb 2008</a:t>
                      </a: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Apr 2009</a:t>
                      </a: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741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NEDC</a:t>
                      </a: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Nov 2008</a:t>
                      </a: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Nov 2009</a:t>
                      </a: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1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NWDC</a:t>
                      </a: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Sept 2009</a:t>
                      </a: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Nov 2010</a:t>
                      </a: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741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Feb 2008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Nov 2010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19507200" y="1295400"/>
          <a:ext cx="5943600" cy="3179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20" name="Picture 19" descr="Five_end.jpg"/>
            <p:cNvPicPr>
              <a:picLocks noChangeAspect="1"/>
            </p:cNvPicPr>
            <p:nvPr/>
          </p:nvPicPr>
          <p:blipFill>
            <a:blip r:embed="rId4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21" name="Picture 20" descr="Five_full.jpg"/>
            <p:cNvPicPr>
              <a:picLocks noChangeAspect="1"/>
            </p:cNvPicPr>
            <p:nvPr/>
          </p:nvPicPr>
          <p:blipFill>
            <a:blip r:embed="rId5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22" name="Picture 21" descr="Five_end.jpg"/>
            <p:cNvPicPr>
              <a:picLocks noChangeAspect="1"/>
            </p:cNvPicPr>
            <p:nvPr/>
          </p:nvPicPr>
          <p:blipFill>
            <a:blip r:embed="rId6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  <p:sp>
        <p:nvSpPr>
          <p:cNvPr id="24" name="Content Placeholder 2"/>
          <p:cNvSpPr txBox="1">
            <a:spLocks/>
          </p:cNvSpPr>
          <p:nvPr/>
        </p:nvSpPr>
        <p:spPr>
          <a:xfrm>
            <a:off x="2438400" y="1219200"/>
            <a:ext cx="53340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6" grpId="0"/>
      <p:bldGraphic spid="1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Conclusions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Recommendations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38400" y="1219200"/>
            <a:ext cx="731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Conclusions &amp; Recommendations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9735800" y="1422400"/>
          <a:ext cx="6705599" cy="1625600"/>
        </p:xfrm>
        <a:graphic>
          <a:graphicData uri="http://schemas.openxmlformats.org/drawingml/2006/table">
            <a:tbl>
              <a:tblPr/>
              <a:tblGrid>
                <a:gridCol w="1893346"/>
                <a:gridCol w="849854"/>
                <a:gridCol w="838200"/>
                <a:gridCol w="1066800"/>
                <a:gridCol w="1066800"/>
                <a:gridCol w="990599"/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Option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Start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Finish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Orig. Duration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(months)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Income at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Nov 2010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Add’l Revenue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</a:tr>
              <a:tr h="1947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Actual Project Duration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Feb 2008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May 2011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$452,599,560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$0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47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1.  Prolong Projects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Feb 2008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2. Maintain Duration with Sequential Projects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Feb 2008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Aug 2011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43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$457,185,960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$4,586,400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389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3. Maintain Durations with Less Overlap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Feb 2008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Nov 2010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$485,850,960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$33,251,400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10210800" y="2057400"/>
          <a:ext cx="60198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906000" y="1258669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the economic times, the possibility of successfully constructing all three projects is nonexistent.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888200" y="32766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*Maintain the schedule durations with less of an overlap*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88200" y="4812268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Future development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888200" y="3745468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b="1" dirty="0" smtClean="0"/>
              <a:t>6 months </a:t>
            </a:r>
            <a:r>
              <a:rPr lang="en-US" dirty="0" smtClean="0"/>
              <a:t>shorter than actual schedule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888200" y="4278868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Produces </a:t>
            </a:r>
            <a:r>
              <a:rPr lang="en-US" b="1" dirty="0" smtClean="0"/>
              <a:t>$33,251,400</a:t>
            </a:r>
            <a:r>
              <a:rPr lang="en-US" dirty="0" smtClean="0"/>
              <a:t> of additional revenue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21" name="Picture 20" descr="Five_end.jpg"/>
            <p:cNvPicPr>
              <a:picLocks noChangeAspect="1"/>
            </p:cNvPicPr>
            <p:nvPr/>
          </p:nvPicPr>
          <p:blipFill>
            <a:blip r:embed="rId4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22" name="Picture 21" descr="Five_full.jpg"/>
            <p:cNvPicPr>
              <a:picLocks noChangeAspect="1"/>
            </p:cNvPicPr>
            <p:nvPr/>
          </p:nvPicPr>
          <p:blipFill>
            <a:blip r:embed="rId5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23" name="Picture 22" descr="Five_end.jpg"/>
            <p:cNvPicPr>
              <a:picLocks noChangeAspect="1"/>
            </p:cNvPicPr>
            <p:nvPr/>
          </p:nvPicPr>
          <p:blipFill>
            <a:blip r:embed="rId6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Alt. Concrete Constr. Process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Alt. Concrete Constr. Process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38400" y="1219200"/>
            <a:ext cx="731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677400" y="1295400"/>
            <a:ext cx="79248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+mj-lt"/>
              </a:rPr>
              <a:t>Background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/>
              <a:t>Concrete Utilization:</a:t>
            </a:r>
          </a:p>
          <a:p>
            <a:pPr marL="1257300" lvl="2" indent="-342900"/>
            <a:r>
              <a:rPr lang="en-US" dirty="0" smtClean="0"/>
              <a:t>	</a:t>
            </a:r>
            <a:r>
              <a:rPr lang="en-US" sz="1700" dirty="0" smtClean="0"/>
              <a:t>Foundation		Trenches – Mech. Rms. &amp; Computer Rms.</a:t>
            </a:r>
          </a:p>
          <a:p>
            <a:pPr marL="1257300" lvl="2" indent="-342900"/>
            <a:r>
              <a:rPr lang="en-US" sz="1700" dirty="0" smtClean="0"/>
              <a:t>	Equipment Pits		Raised Slab in Engine-Generator Rms.	</a:t>
            </a:r>
          </a:p>
          <a:p>
            <a:pPr marL="1257300" lvl="2" indent="-342900"/>
            <a:r>
              <a:rPr lang="en-US" sz="1700" dirty="0" smtClean="0"/>
              <a:t>	Slab-on-Grade (SOG)	Topping Slabs</a:t>
            </a:r>
          </a:p>
          <a:p>
            <a:pPr marL="803275" lvl="1" indent="-346075">
              <a:buFont typeface="Wingdings" pitchFamily="2" charset="2"/>
              <a:buChar char="Ø"/>
            </a:pPr>
            <a:endParaRPr lang="en-US" dirty="0" smtClean="0"/>
          </a:p>
          <a:p>
            <a:pPr marL="803275" lvl="1" indent="-346075">
              <a:buFont typeface="Wingdings" pitchFamily="2" charset="2"/>
              <a:buChar char="Ø"/>
            </a:pPr>
            <a:r>
              <a:rPr lang="en-US" dirty="0" smtClean="0"/>
              <a:t>Computer Room Concrete Design</a:t>
            </a:r>
          </a:p>
          <a:p>
            <a:pPr marL="1260475" lvl="2" indent="-346075">
              <a:buFont typeface="Arial" pitchFamily="34" charset="0"/>
              <a:buChar char="•"/>
            </a:pPr>
            <a:r>
              <a:rPr lang="en-US" sz="1700" dirty="0" smtClean="0"/>
              <a:t>6” SOG</a:t>
            </a:r>
          </a:p>
          <a:p>
            <a:pPr marL="1260475" lvl="2" indent="-346075">
              <a:buFont typeface="Arial" pitchFamily="34" charset="0"/>
              <a:buChar char="•"/>
            </a:pPr>
            <a:r>
              <a:rPr lang="en-US" sz="1700" dirty="0" smtClean="0"/>
              <a:t>Trenches along walls adjacent to CRAH’s</a:t>
            </a:r>
          </a:p>
          <a:p>
            <a:pPr marL="1260475" lvl="2" indent="-346075">
              <a:buFont typeface="Arial" pitchFamily="34" charset="0"/>
              <a:buChar char="•"/>
            </a:pPr>
            <a:r>
              <a:rPr lang="en-US" sz="1700" dirty="0" smtClean="0"/>
              <a:t>Dimensions:	 3’-0” deep x (3’-0” - 7’-0”) wide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US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/>
              <a:t>Mechanical Trenches: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700" dirty="0" smtClean="0"/>
              <a:t>Chilled Water Pipes sized 8”-30” dia.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700" dirty="0" smtClean="0"/>
              <a:t>Connect CRAH’s and chillers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700" dirty="0" smtClean="0"/>
              <a:t>Leak containment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700" dirty="0" smtClean="0"/>
              <a:t>Create more space below raised floor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700" dirty="0" smtClean="0"/>
              <a:t>Metal channels to support pipes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9202400" y="1295400"/>
            <a:ext cx="7696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Existing Concrete Process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/>
              <a:t>Contractor On-Site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700" dirty="0" smtClean="0"/>
              <a:t>May 28, 2008-Oct. 28, 2008	110 Days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700" dirty="0" smtClean="0"/>
              <a:t>Contract Value			$7.2 Million</a:t>
            </a:r>
            <a:endParaRPr lang="en-US" sz="2000" dirty="0" smtClean="0">
              <a:latin typeface="+mj-lt"/>
            </a:endParaRP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</a:pPr>
            <a:endParaRPr lang="en-US" sz="2000" dirty="0" smtClean="0">
              <a:latin typeface="+mj-lt"/>
            </a:endParaRP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</a:pPr>
            <a:endParaRPr lang="en-US" sz="2000" dirty="0" smtClean="0">
              <a:latin typeface="+mj-lt"/>
            </a:endParaRP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</a:pPr>
            <a:endParaRPr lang="en-US" sz="2000" dirty="0" smtClean="0">
              <a:latin typeface="+mj-lt"/>
            </a:endParaRPr>
          </a:p>
          <a:p>
            <a:pPr marL="1028700" lvl="1" indent="-571500">
              <a:spcBef>
                <a:spcPct val="20000"/>
              </a:spcBef>
              <a:buFont typeface="+mj-lt"/>
              <a:buAutoNum type="arabicPeriod"/>
            </a:pPr>
            <a:endParaRPr lang="en-US" sz="2400" dirty="0" smtClean="0"/>
          </a:p>
        </p:txBody>
      </p:sp>
      <p:pic>
        <p:nvPicPr>
          <p:cNvPr id="11" name="Picture 10" descr="8.13.08 - 11.JPG"/>
          <p:cNvPicPr/>
          <p:nvPr/>
        </p:nvPicPr>
        <p:blipFill>
          <a:blip r:embed="rId3" cstate="print">
            <a:lum bright="10000"/>
          </a:blip>
          <a:srcRect l="6667" t="11513"/>
          <a:stretch>
            <a:fillRect/>
          </a:stretch>
        </p:blipFill>
        <p:spPr>
          <a:xfrm>
            <a:off x="15240000" y="3962400"/>
            <a:ext cx="2133601" cy="152400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19202400" y="4419600"/>
            <a:ext cx="6934200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lnSpc>
                <a:spcPct val="110000"/>
              </a:lnSpc>
              <a:spcBef>
                <a:spcPct val="20000"/>
              </a:spcBef>
            </a:pPr>
            <a:r>
              <a:rPr lang="en-US" sz="2000" dirty="0" smtClean="0">
                <a:latin typeface="+mj-lt"/>
              </a:rPr>
              <a:t>Goals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arabicPeriod"/>
            </a:pPr>
            <a:r>
              <a:rPr lang="en-US" dirty="0" smtClean="0"/>
              <a:t>Reduce concrete contractor time on-site &amp; contract value by removing trenches &amp; replacing with a continuous slab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arabicPeriod"/>
            </a:pPr>
            <a:r>
              <a:rPr lang="en-US" dirty="0" smtClean="0"/>
              <a:t>Reduce OPS &amp; produce significant savings for the owner</a:t>
            </a:r>
          </a:p>
        </p:txBody>
      </p:sp>
      <p:pic>
        <p:nvPicPr>
          <p:cNvPr id="16" name="Picture 15" descr="6.27.08 (11)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rcRect l="1667" t="2222" r="5000" b="23333"/>
          <a:stretch>
            <a:fillRect/>
          </a:stretch>
        </p:blipFill>
        <p:spPr>
          <a:xfrm>
            <a:off x="21412200" y="2718027"/>
            <a:ext cx="2971800" cy="1777773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18" name="Picture 17" descr="Five_end.jpg"/>
            <p:cNvPicPr>
              <a:picLocks noChangeAspect="1"/>
            </p:cNvPicPr>
            <p:nvPr/>
          </p:nvPicPr>
          <p:blipFill>
            <a:blip r:embed="rId5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19" name="Picture 18" descr="Five_full.jpg"/>
            <p:cNvPicPr>
              <a:picLocks noChangeAspect="1"/>
            </p:cNvPicPr>
            <p:nvPr/>
          </p:nvPicPr>
          <p:blipFill>
            <a:blip r:embed="rId6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20" name="Picture 19" descr="Five_end.jpg"/>
            <p:cNvPicPr>
              <a:picLocks noChangeAspect="1"/>
            </p:cNvPicPr>
            <p:nvPr/>
          </p:nvPicPr>
          <p:blipFill>
            <a:blip r:embed="rId7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Constructability Analysis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Constructability Analysis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38400" y="1219200"/>
            <a:ext cx="731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82200" y="120009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Underground Conduit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126200" y="120009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Access Floor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82200" y="35052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Chilled Water Piping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126200" y="35814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Precast UPS Pits</a:t>
            </a:r>
          </a:p>
        </p:txBody>
      </p:sp>
      <p:pic>
        <p:nvPicPr>
          <p:cNvPr id="17" name="Picture 16" descr="6.19.08 (31).JPG"/>
          <p:cNvPicPr/>
          <p:nvPr/>
        </p:nvPicPr>
        <p:blipFill>
          <a:blip r:embed="rId3" cstate="print">
            <a:lum bright="10000"/>
          </a:blip>
          <a:srcRect l="22947" t="28967" b="2903"/>
          <a:stretch>
            <a:fillRect/>
          </a:stretch>
        </p:blipFill>
        <p:spPr>
          <a:xfrm>
            <a:off x="19431000" y="4162217"/>
            <a:ext cx="2080320" cy="137160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18" name="Picture 17" descr="8.11.08 - 24.JPG"/>
          <p:cNvPicPr/>
          <p:nvPr/>
        </p:nvPicPr>
        <p:blipFill>
          <a:blip r:embed="rId4" cstate="print">
            <a:lum bright="10000"/>
          </a:blip>
          <a:srcRect t="9434" r="15016" b="5031"/>
          <a:stretch>
            <a:fillRect/>
          </a:stretch>
        </p:blipFill>
        <p:spPr>
          <a:xfrm>
            <a:off x="25021254" y="4162217"/>
            <a:ext cx="1927879" cy="137160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21564600" y="4239905"/>
            <a:ext cx="3352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500" dirty="0" smtClean="0"/>
              <a:t>Quicker &amp; easier to install</a:t>
            </a:r>
          </a:p>
          <a:p>
            <a:endParaRPr lang="en-US" sz="1500" u="sng" dirty="0" smtClean="0"/>
          </a:p>
          <a:p>
            <a:pPr>
              <a:buFont typeface="Wingdings" pitchFamily="2" charset="2"/>
              <a:buChar char="Ø"/>
            </a:pPr>
            <a:r>
              <a:rPr lang="en-US" sz="1500" dirty="0" smtClean="0"/>
              <a:t>Install Options:</a:t>
            </a:r>
          </a:p>
          <a:p>
            <a:pPr lvl="1"/>
            <a:r>
              <a:rPr lang="en-US" sz="1500" b="1" dirty="0" smtClean="0"/>
              <a:t>Pre-coordination – Rough-ins</a:t>
            </a:r>
          </a:p>
          <a:p>
            <a:pPr lvl="1"/>
            <a:r>
              <a:rPr lang="en-US" sz="1500" dirty="0" smtClean="0"/>
              <a:t>Post-coordination – Core-drill</a:t>
            </a:r>
          </a:p>
        </p:txBody>
      </p:sp>
      <p:pic>
        <p:nvPicPr>
          <p:cNvPr id="20" name="Picture 19" descr="pipe bridging sub floor.jpg"/>
          <p:cNvPicPr/>
          <p:nvPr/>
        </p:nvPicPr>
        <p:blipFill>
          <a:blip r:embed="rId5" cstate="print">
            <a:lum bright="10000"/>
          </a:blip>
          <a:srcRect l="4861" t="6452" r="7636" b="12903"/>
          <a:stretch>
            <a:fillRect/>
          </a:stretch>
        </p:blipFill>
        <p:spPr>
          <a:xfrm>
            <a:off x="22098000" y="1729442"/>
            <a:ext cx="2057400" cy="142875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9354800" y="2015192"/>
            <a:ext cx="24384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Maximum Tile: 24”x24”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Piping Diameter: 8”-30”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	(+ insulation)  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4307800" y="1524000"/>
            <a:ext cx="2971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Metal channels to bridge the piping 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Less bridging required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5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Quicker/easier to install on a continuous surface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Less worries about falling and maneuvering  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0134600" y="1676400"/>
          <a:ext cx="6705599" cy="1673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039"/>
                <a:gridCol w="1644160"/>
                <a:gridCol w="1523999"/>
                <a:gridCol w="2057401"/>
              </a:tblGrid>
              <a:tr h="30325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Requirements</a:t>
                      </a:r>
                      <a:endParaRPr lang="en-US" sz="1500" dirty="0"/>
                    </a:p>
                  </a:txBody>
                  <a:tcPr marL="79849" marR="79849" marT="39925" marB="39925"/>
                </a:tc>
                <a:tc gridSpan="2">
                  <a:txBody>
                    <a:bodyPr/>
                    <a:lstStyle/>
                    <a:p>
                      <a:r>
                        <a:rPr lang="en-US" sz="1500" dirty="0" smtClean="0"/>
                        <a:t>Trenches</a:t>
                      </a:r>
                      <a:endParaRPr lang="en-US" sz="1500" dirty="0"/>
                    </a:p>
                  </a:txBody>
                  <a:tcPr marL="79849" marR="79849" marT="39925" marB="399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No Trenches</a:t>
                      </a:r>
                      <a:endParaRPr lang="en-US" sz="1500" dirty="0"/>
                    </a:p>
                  </a:txBody>
                  <a:tcPr marL="79849" marR="79849" marT="39925" marB="39925"/>
                </a:tc>
              </a:tr>
              <a:tr h="750065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Coordination</a:t>
                      </a:r>
                      <a:endParaRPr lang="en-US" sz="1500" dirty="0"/>
                    </a:p>
                  </a:txBody>
                  <a:tcPr marL="79849" marR="79849" marT="39925" marB="39925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500" dirty="0" smtClean="0"/>
                        <a:t>UG </a:t>
                      </a:r>
                      <a:r>
                        <a:rPr lang="en-US" sz="1500" baseline="0" dirty="0" smtClean="0"/>
                        <a:t>Electrical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500" baseline="0" dirty="0" smtClean="0"/>
                        <a:t>UG Plumbing</a:t>
                      </a:r>
                    </a:p>
                  </a:txBody>
                  <a:tcPr marL="79849" marR="79849" marT="39925" marB="39925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500" baseline="0" dirty="0" smtClean="0"/>
                        <a:t>Storm Lines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500" baseline="0" dirty="0" smtClean="0"/>
                        <a:t>Sanitary Lines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500" baseline="0" dirty="0" smtClean="0"/>
                    </a:p>
                  </a:txBody>
                  <a:tcPr marL="79849" marR="79849" marT="39925" marB="399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500" dirty="0" smtClean="0"/>
                        <a:t>None – SOG</a:t>
                      </a:r>
                      <a:r>
                        <a:rPr lang="en-US" sz="1500" baseline="0" dirty="0" smtClean="0"/>
                        <a:t> on top of underground systems</a:t>
                      </a:r>
                      <a:endParaRPr lang="en-US" sz="1500" dirty="0"/>
                    </a:p>
                  </a:txBody>
                  <a:tcPr marL="79849" marR="79849" marT="39925" marB="39925"/>
                </a:tc>
              </a:tr>
              <a:tr h="59930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Excavation</a:t>
                      </a:r>
                      <a:endParaRPr lang="en-US" sz="1500" dirty="0"/>
                    </a:p>
                  </a:txBody>
                  <a:tcPr marL="79849" marR="79849" marT="39925" marB="39925"/>
                </a:tc>
                <a:tc gridSpan="2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500" baseline="0" dirty="0" smtClean="0"/>
                        <a:t>Underground systems + Trench depth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500" i="1" baseline="0" dirty="0" smtClean="0"/>
                        <a:t>*Lines crossing trenches must be lower</a:t>
                      </a:r>
                      <a:endParaRPr lang="en-US" sz="1500" i="1" dirty="0" smtClean="0"/>
                    </a:p>
                  </a:txBody>
                  <a:tcPr marL="79849" marR="79849" marT="39925" marB="399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500" dirty="0" smtClean="0"/>
                        <a:t>Underground systems</a:t>
                      </a:r>
                      <a:endParaRPr lang="en-US" sz="1500" dirty="0"/>
                    </a:p>
                  </a:txBody>
                  <a:tcPr marL="79849" marR="79849" marT="39925" marB="39925"/>
                </a:tc>
              </a:tr>
            </a:tbl>
          </a:graphicData>
        </a:graphic>
      </p:graphicFrame>
      <p:pic>
        <p:nvPicPr>
          <p:cNvPr id="23" name="Picture 22"/>
          <p:cNvPicPr/>
          <p:nvPr/>
        </p:nvPicPr>
        <p:blipFill>
          <a:blip r:embed="rId6">
            <a:lum bright="10000"/>
          </a:blip>
          <a:srcRect l="17028" t="11315" r="17288" b="28803"/>
          <a:stretch>
            <a:fillRect/>
          </a:stretch>
        </p:blipFill>
        <p:spPr bwMode="auto">
          <a:xfrm>
            <a:off x="10134600" y="4037462"/>
            <a:ext cx="2133600" cy="152513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2649200" y="4237672"/>
            <a:ext cx="495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500" dirty="0" smtClean="0"/>
              <a:t>No bridging required for new design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/>
              <a:t>Rest on slab mounted tube steel</a:t>
            </a:r>
          </a:p>
          <a:p>
            <a:endParaRPr lang="en-US" sz="1500" dirty="0" smtClean="0"/>
          </a:p>
          <a:p>
            <a:pPr>
              <a:buFont typeface="Wingdings" pitchFamily="2" charset="2"/>
              <a:buChar char="Ø"/>
            </a:pPr>
            <a:r>
              <a:rPr lang="en-US" sz="1500" dirty="0" smtClean="0"/>
              <a:t>Leak containment only 6” as opposed to 3’-4’ with trenches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/>
              <a:t>Require flat/level slabs to prevent </a:t>
            </a:r>
            <a:r>
              <a:rPr lang="en-US" sz="1500" dirty="0" err="1" smtClean="0"/>
              <a:t>ponding</a:t>
            </a:r>
            <a:endParaRPr lang="en-US" sz="1500" dirty="0" smtClean="0"/>
          </a:p>
          <a:p>
            <a:pPr>
              <a:buFont typeface="Wingdings" pitchFamily="2" charset="2"/>
              <a:buChar char="Ø"/>
            </a:pPr>
            <a:endParaRPr lang="en-US" sz="15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26" name="Picture 25" descr="Five_end.jpg"/>
            <p:cNvPicPr>
              <a:picLocks noChangeAspect="1"/>
            </p:cNvPicPr>
            <p:nvPr/>
          </p:nvPicPr>
          <p:blipFill>
            <a:blip r:embed="rId7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27" name="Picture 26" descr="Five_full.jpg"/>
            <p:cNvPicPr>
              <a:picLocks noChangeAspect="1"/>
            </p:cNvPicPr>
            <p:nvPr/>
          </p:nvPicPr>
          <p:blipFill>
            <a:blip r:embed="rId8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28" name="Picture 27" descr="Five_end.jpg"/>
            <p:cNvPicPr>
              <a:picLocks noChangeAspect="1"/>
            </p:cNvPicPr>
            <p:nvPr/>
          </p:nvPicPr>
          <p:blipFill>
            <a:blip r:embed="rId9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9" grpId="0"/>
      <p:bldP spid="16387" grpId="0"/>
      <p:bldP spid="16389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Schedule Analysis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Schedule Analysis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38400" y="1219200"/>
            <a:ext cx="731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0193000" y="1325880"/>
          <a:ext cx="563880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981200"/>
                <a:gridCol w="19050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Sequence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Original Duration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New Duration</a:t>
                      </a:r>
                      <a:endParaRPr lang="en-US" sz="15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Computer Room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5/28/08 – 8/15/08</a:t>
                      </a: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(50 days)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7/2/08 – 8/6/08</a:t>
                      </a:r>
                    </a:p>
                    <a:p>
                      <a:pPr algn="ctr"/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(26 days)</a:t>
                      </a:r>
                      <a:endParaRPr lang="en-US" sz="1500" b="1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UPS Room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6/12/08 – 8/15/08</a:t>
                      </a: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(47 days)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6/23/08 – 8/1/08</a:t>
                      </a:r>
                    </a:p>
                    <a:p>
                      <a:pPr algn="ctr"/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(30 days)</a:t>
                      </a:r>
                      <a:endParaRPr lang="en-US" sz="1500" b="1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Mechanical Room 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8/1/08 – 8/22/08</a:t>
                      </a:r>
                    </a:p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(16 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8/1/08 – 8/14/08</a:t>
                      </a:r>
                    </a:p>
                    <a:p>
                      <a:pPr algn="ctr"/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(10 days)</a:t>
                      </a:r>
                      <a:endParaRPr lang="en-US" sz="1500" b="1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Admin. Office Area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8/4/08 – 9/16/08</a:t>
                      </a: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(32 days)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8/13/08 – 9/19/08</a:t>
                      </a:r>
                    </a:p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(28 days)</a:t>
                      </a: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Phase II SOG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9/11/08 – 2/10/09</a:t>
                      </a: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(109 days)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9/18/08 – 12/2/08</a:t>
                      </a:r>
                    </a:p>
                    <a:p>
                      <a:pPr algn="ctr"/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(54 days)</a:t>
                      </a:r>
                      <a:endParaRPr lang="en-US" sz="1500" b="1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Topping Slab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6/4/08 – 10/14/08</a:t>
                      </a: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(95 days)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8/14/08 – 10/14/08</a:t>
                      </a:r>
                    </a:p>
                    <a:p>
                      <a:pPr algn="ctr"/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(44 days)</a:t>
                      </a:r>
                      <a:endParaRPr lang="en-US" sz="1500" b="1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Transformer Yard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10/17/08 – 10/28/08</a:t>
                      </a: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(8 days)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8/28/08 – 9/8/08</a:t>
                      </a:r>
                    </a:p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(8 days)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058400" y="1600200"/>
            <a:ext cx="64008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700" dirty="0" smtClean="0"/>
              <a:t>Alter sequences for a majority of the rooms</a:t>
            </a:r>
          </a:p>
          <a:p>
            <a:pPr>
              <a:buFont typeface="Wingdings" pitchFamily="2" charset="2"/>
              <a:buChar char="Ø"/>
            </a:pPr>
            <a:endParaRPr lang="en-US" sz="1700" dirty="0" smtClean="0"/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Precast dictates the OPS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Original Schedule:	Sporadic concrete pours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New Schedule:	Continuous concrete pours</a:t>
            </a:r>
          </a:p>
          <a:p>
            <a:endParaRPr lang="en-US" sz="1700" dirty="0" smtClean="0"/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Allow larger duration between precast erection and concrete pour sequences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Eliminates the chance of pours catching up to precast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Allows for smoother, continuous pour sequences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Crews constantly working and no wasted time between pours</a:t>
            </a:r>
          </a:p>
          <a:p>
            <a:endParaRPr lang="en-US" sz="1700" dirty="0" smtClean="0"/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Delay subcontractor start date to June 18, 2008 vs. May 28, 2008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15" name="Picture 14" descr="Five_end.jpg"/>
            <p:cNvPicPr>
              <a:picLocks noChangeAspect="1"/>
            </p:cNvPicPr>
            <p:nvPr/>
          </p:nvPicPr>
          <p:blipFill>
            <a:blip r:embed="rId3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16" name="Picture 15" descr="Five_full.jpg"/>
            <p:cNvPicPr>
              <a:picLocks noChangeAspect="1"/>
            </p:cNvPicPr>
            <p:nvPr/>
          </p:nvPicPr>
          <p:blipFill>
            <a:blip r:embed="rId4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17" name="Picture 16" descr="Five_end.jpg"/>
            <p:cNvPicPr>
              <a:picLocks noChangeAspect="1"/>
            </p:cNvPicPr>
            <p:nvPr/>
          </p:nvPicPr>
          <p:blipFill>
            <a:blip r:embed="rId5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Schedule Analysis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Schedule Analysis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38400" y="1219200"/>
            <a:ext cx="731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83400" y="1700986"/>
            <a:ext cx="5791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Concrete Contractor  Savings		65 days</a:t>
            </a:r>
          </a:p>
          <a:p>
            <a:r>
              <a:rPr lang="en-US" sz="1700" dirty="0" smtClean="0"/>
              <a:t>OPS Savings			15 days</a:t>
            </a:r>
          </a:p>
          <a:p>
            <a:endParaRPr lang="en-US" sz="1700" dirty="0" smtClean="0"/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Discrepancy due to activates not on critical path &amp; other trade sequences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Precast Concrete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Electrical Equipment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Power</a:t>
            </a:r>
          </a:p>
          <a:p>
            <a:pPr lvl="1">
              <a:buFont typeface="Arial" pitchFamily="34" charset="0"/>
              <a:buChar char="•"/>
            </a:pPr>
            <a:endParaRPr lang="en-US" sz="1700" dirty="0" smtClean="0"/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Precast and concrete dictate the ability to install the equipment</a:t>
            </a:r>
          </a:p>
          <a:p>
            <a:endParaRPr lang="en-US" sz="1700" dirty="0" smtClean="0"/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All equipment must be in place before starting commissioning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Only go as fast as the last UPS room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82200" y="120009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Other Affected Activities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126200" y="12192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Results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87000" y="17526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/>
              <a:t>Sealing Concrete </a:t>
            </a:r>
          </a:p>
          <a:p>
            <a:pPr lvl="1"/>
            <a:r>
              <a:rPr lang="en-US" sz="1600" dirty="0" smtClean="0"/>
              <a:t>SOGs sealed earlier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r="14734" b="28696"/>
          <a:stretch>
            <a:fillRect/>
          </a:stretch>
        </p:blipFill>
        <p:spPr bwMode="auto">
          <a:xfrm>
            <a:off x="13944600" y="1676400"/>
            <a:ext cx="2590800" cy="1524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 l="2632" t="8577" r="2632"/>
          <a:stretch>
            <a:fillRect/>
          </a:stretch>
        </p:blipFill>
        <p:spPr bwMode="auto">
          <a:xfrm>
            <a:off x="15087600" y="3633355"/>
            <a:ext cx="2743200" cy="162444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</p:pic>
      <p:grpSp>
        <p:nvGrpSpPr>
          <p:cNvPr id="19" name="Group 18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20" name="Picture 19" descr="Five_end.jpg"/>
            <p:cNvPicPr>
              <a:picLocks noChangeAspect="1"/>
            </p:cNvPicPr>
            <p:nvPr/>
          </p:nvPicPr>
          <p:blipFill>
            <a:blip r:embed="rId5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21" name="Picture 20" descr="Five_full.jpg"/>
            <p:cNvPicPr>
              <a:picLocks noChangeAspect="1"/>
            </p:cNvPicPr>
            <p:nvPr/>
          </p:nvPicPr>
          <p:blipFill>
            <a:blip r:embed="rId6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22" name="Picture 21" descr="Five_end.jpg"/>
            <p:cNvPicPr>
              <a:picLocks noChangeAspect="1"/>
            </p:cNvPicPr>
            <p:nvPr/>
          </p:nvPicPr>
          <p:blipFill>
            <a:blip r:embed="rId7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  <p:sp>
        <p:nvSpPr>
          <p:cNvPr id="23" name="TextBox 22"/>
          <p:cNvSpPr txBox="1"/>
          <p:nvPr/>
        </p:nvSpPr>
        <p:spPr>
          <a:xfrm>
            <a:off x="10287000" y="246322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/>
              <a:t>Access Floor Install Time</a:t>
            </a:r>
          </a:p>
          <a:p>
            <a:pPr lvl="1"/>
            <a:r>
              <a:rPr lang="en-US" sz="1600" dirty="0" smtClean="0"/>
              <a:t>5 days to 4 days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287000" y="32004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/>
              <a:t>CWP &amp; Insulation Install Time</a:t>
            </a:r>
          </a:p>
          <a:p>
            <a:pPr lvl="1"/>
            <a:r>
              <a:rPr lang="en-US" sz="1600" dirty="0" smtClean="0"/>
              <a:t>Piping :	15 days to 10 days</a:t>
            </a:r>
          </a:p>
          <a:p>
            <a:pPr lvl="1"/>
            <a:r>
              <a:rPr lang="en-US" sz="1600" dirty="0" smtClean="0"/>
              <a:t>Insulation:	5 days to 3 days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87000" y="4198203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/>
              <a:t>Medium Voltage 1 (MV)</a:t>
            </a:r>
          </a:p>
          <a:p>
            <a:pPr lvl="1"/>
            <a:r>
              <a:rPr lang="en-US" sz="1600" dirty="0" smtClean="0"/>
              <a:t>MV equipment installed earlier</a:t>
            </a:r>
          </a:p>
          <a:p>
            <a:pPr lvl="1"/>
            <a:r>
              <a:rPr lang="en-US" sz="1600" dirty="0" smtClean="0"/>
              <a:t>Level 3 commissioning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287000" y="518160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/>
              <a:t>Set CRAH Stands/Units – earlier delivery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Cost Analysis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Cost Analysis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38400" y="1219200"/>
            <a:ext cx="731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="1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Cost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9735799" y="1905000"/>
          <a:ext cx="6553201" cy="2720340"/>
        </p:xfrm>
        <a:graphic>
          <a:graphicData uri="http://schemas.openxmlformats.org/drawingml/2006/table">
            <a:tbl>
              <a:tblPr/>
              <a:tblGrid>
                <a:gridCol w="1796313"/>
                <a:gridCol w="1123154"/>
                <a:gridCol w="792815"/>
                <a:gridCol w="991018"/>
                <a:gridCol w="658477"/>
                <a:gridCol w="1191424"/>
              </a:tblGrid>
              <a:tr h="427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Company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Total</a:t>
                      </a:r>
                      <a:b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Duration</a:t>
                      </a:r>
                      <a:b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(wk)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Unit Cost</a:t>
                      </a:r>
                      <a:b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($/wk)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Savings</a:t>
                      </a:r>
                      <a:b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(wk)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Savings</a:t>
                      </a:r>
                      <a:b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($)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</a:tr>
              <a:tr h="4084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Holder Construction</a:t>
                      </a:r>
                      <a:b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10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Construction Manager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7,025,338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121,000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363,000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Dynalectric (Dyna)</a:t>
                      </a:r>
                      <a:b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0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Electrical Contractor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1,756,335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30,000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 90,000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John J. Kirlin (JJK)</a:t>
                      </a:r>
                      <a:b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0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Mechanical Contractor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1,756,335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30,000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 90,000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40">
                <a:tc gridSpan="5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543,000 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</a:tr>
              <a:tr h="213940">
                <a:tc gridSpan="5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HCC % Savings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D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DA1"/>
                    </a:solidFill>
                  </a:tcPr>
                </a:tc>
              </a:tr>
              <a:tr h="213940">
                <a:tc gridSpan="5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Dyna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% Savings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D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DA1"/>
                    </a:solidFill>
                  </a:tcPr>
                </a:tc>
              </a:tr>
              <a:tr h="213940">
                <a:tc gridSpan="5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JJK % Savings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D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DA1"/>
                    </a:solidFill>
                  </a:tcPr>
                </a:tc>
              </a:tr>
              <a:tr h="211403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en-US" sz="1000" i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Dyna</a:t>
                      </a:r>
                      <a:r>
                        <a:rPr lang="en-US" sz="10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and JJK total GC value is approximately 25% of HCC's value (per HCC estimate)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0515600" y="1981200"/>
          <a:ext cx="6768775" cy="990600"/>
        </p:xfrm>
        <a:graphic>
          <a:graphicData uri="http://schemas.openxmlformats.org/drawingml/2006/table">
            <a:tbl>
              <a:tblPr/>
              <a:tblGrid>
                <a:gridCol w="1703206"/>
                <a:gridCol w="1321452"/>
                <a:gridCol w="1248039"/>
                <a:gridCol w="1248039"/>
                <a:gridCol w="1248039"/>
              </a:tblGrid>
              <a:tr h="2476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Material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Labor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Equipment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Original Process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$  5,488,661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$  1,142,884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$  325,848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$  7,227,393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Alternative Process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$  5,140,523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$  1,096,322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$  316,720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$  6,599,565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% Savings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0058400" y="3178076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Savings = </a:t>
            </a:r>
            <a:r>
              <a:rPr lang="en-US" b="1" dirty="0" smtClean="0"/>
              <a:t>$627,828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Precast UPS equipment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Removing trenches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Other cost savings: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Overhead and profit,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Personnel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Reduction in contractual fees.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 rot="913897">
            <a:off x="13435706" y="4126371"/>
            <a:ext cx="38990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9% Reduction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126200" y="13832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General Conditions Savings</a:t>
            </a:r>
            <a:endParaRPr lang="en-US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58400" y="1371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Construction Cost Comparison</a:t>
            </a:r>
            <a:endParaRPr lang="en-US" b="1" dirty="0">
              <a:latin typeface="+mj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17" name="Picture 16" descr="Five_end.jpg"/>
            <p:cNvPicPr>
              <a:picLocks noChangeAspect="1"/>
            </p:cNvPicPr>
            <p:nvPr/>
          </p:nvPicPr>
          <p:blipFill>
            <a:blip r:embed="rId3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21" name="Picture 20" descr="Five_full.jpg"/>
            <p:cNvPicPr>
              <a:picLocks noChangeAspect="1"/>
            </p:cNvPicPr>
            <p:nvPr/>
          </p:nvPicPr>
          <p:blipFill>
            <a:blip r:embed="rId4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22" name="Picture 21" descr="Five_end.jpg"/>
            <p:cNvPicPr>
              <a:picLocks noChangeAspect="1"/>
            </p:cNvPicPr>
            <p:nvPr/>
          </p:nvPicPr>
          <p:blipFill>
            <a:blip r:embed="rId5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Conclusions/Recommendations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38400" y="1219200"/>
            <a:ext cx="731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34600" y="1889879"/>
            <a:ext cx="7239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Constructability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Less coordination efforts due to a simpler design and less material.</a:t>
            </a:r>
          </a:p>
          <a:p>
            <a:pPr lvl="1"/>
            <a:endParaRPr lang="en-US" dirty="0" smtClean="0"/>
          </a:p>
          <a:p>
            <a:pPr marL="0" lvl="1"/>
            <a:r>
              <a:rPr lang="en-US" b="1" dirty="0" smtClean="0">
                <a:solidFill>
                  <a:schemeClr val="tx2"/>
                </a:solidFill>
              </a:rPr>
              <a:t>Schedule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Concrete subcontractor onsite duration reduced </a:t>
            </a:r>
            <a:r>
              <a:rPr lang="en-US" b="1" dirty="0" smtClean="0"/>
              <a:t>65 days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Reduced OPS by 15 days</a:t>
            </a:r>
          </a:p>
          <a:p>
            <a:pPr marL="0" lvl="1"/>
            <a:endParaRPr lang="en-US" b="1" dirty="0" smtClean="0">
              <a:solidFill>
                <a:schemeClr val="tx2"/>
              </a:solidFill>
            </a:endParaRPr>
          </a:p>
          <a:p>
            <a:pPr marL="0" lvl="1"/>
            <a:r>
              <a:rPr lang="en-US" b="1" dirty="0" smtClean="0">
                <a:solidFill>
                  <a:schemeClr val="tx2"/>
                </a:solidFill>
              </a:rPr>
              <a:t>Cost</a:t>
            </a:r>
          </a:p>
          <a:p>
            <a:pPr lvl="1"/>
            <a:r>
              <a:rPr lang="en-US" dirty="0" smtClean="0"/>
              <a:t>This system saves the owner </a:t>
            </a:r>
            <a:r>
              <a:rPr lang="en-US" b="1" dirty="0" smtClean="0"/>
              <a:t>$1,170,828 </a:t>
            </a:r>
            <a:r>
              <a:rPr lang="en-US" dirty="0" smtClean="0"/>
              <a:t>in construction costs. 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Concrete Contract Savings = $627,828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Project General Conditions Savings = $543,000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06000" y="12954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+mj-lt"/>
              </a:rPr>
              <a:t>Utilize a continuous slab design in lieu of trenches.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26400" y="1562100"/>
            <a:ext cx="5256409" cy="36195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17" name="Picture 16" descr="Five_end.jpg"/>
            <p:cNvPicPr>
              <a:picLocks noChangeAspect="1"/>
            </p:cNvPicPr>
            <p:nvPr/>
          </p:nvPicPr>
          <p:blipFill>
            <a:blip r:embed="rId4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18" name="Picture 17" descr="Five_full.jpg"/>
            <p:cNvPicPr>
              <a:picLocks noChangeAspect="1"/>
            </p:cNvPicPr>
            <p:nvPr/>
          </p:nvPicPr>
          <p:blipFill>
            <a:blip r:embed="rId5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19" name="Picture 18" descr="Five_end.jpg"/>
            <p:cNvPicPr>
              <a:picLocks noChangeAspect="1"/>
            </p:cNvPicPr>
            <p:nvPr/>
          </p:nvPicPr>
          <p:blipFill>
            <a:blip r:embed="rId6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2200" y="1371600"/>
            <a:ext cx="7315200" cy="4495800"/>
          </a:xfrm>
        </p:spPr>
        <p:txBody>
          <a:bodyPr>
            <a:normAutofit fontScale="85000" lnSpcReduction="20000"/>
          </a:bodyPr>
          <a:lstStyle/>
          <a:p>
            <a:pPr marL="571500" lvl="0" indent="-571500">
              <a:buFont typeface="+mj-lt"/>
              <a:buAutoNum type="romanUcPeriod"/>
              <a:defRPr/>
            </a:pPr>
            <a:r>
              <a:rPr lang="en-US" sz="2400" dirty="0" smtClean="0"/>
              <a:t>Project Overview</a:t>
            </a:r>
          </a:p>
          <a:p>
            <a:pPr marL="571500" lvl="0" indent="-571500">
              <a:buFont typeface="+mj-lt"/>
              <a:buAutoNum type="romanUcPeriod"/>
              <a:defRPr/>
            </a:pPr>
            <a:r>
              <a:rPr lang="en-US" sz="2400" dirty="0" smtClean="0"/>
              <a:t>Industry &amp; the Economy</a:t>
            </a:r>
          </a:p>
          <a:p>
            <a:pPr marL="971550" lvl="1" indent="-571500">
              <a:buFont typeface="+mj-lt"/>
              <a:buAutoNum type="romanUcPeriod"/>
              <a:defRPr/>
            </a:pPr>
            <a:r>
              <a:rPr lang="en-US" sz="2000" dirty="0" smtClean="0"/>
              <a:t>Existing Schedule &amp; Cash Flow</a:t>
            </a:r>
          </a:p>
          <a:p>
            <a:pPr marL="971550" lvl="1" indent="-571500">
              <a:buFont typeface="+mj-lt"/>
              <a:buAutoNum type="romanUcPeriod"/>
              <a:defRPr/>
            </a:pPr>
            <a:r>
              <a:rPr lang="en-US" sz="2000" dirty="0" smtClean="0"/>
              <a:t>Project Execution Plan</a:t>
            </a:r>
          </a:p>
          <a:p>
            <a:pPr marL="971550" lvl="1" indent="-571500">
              <a:buFont typeface="+mj-lt"/>
              <a:buAutoNum type="romanUcPeriod"/>
              <a:defRPr/>
            </a:pPr>
            <a:r>
              <a:rPr lang="en-US" sz="2000" dirty="0" smtClean="0"/>
              <a:t>Conclusions &amp; Recommendations</a:t>
            </a:r>
          </a:p>
          <a:p>
            <a:pPr marL="571500" lvl="0" indent="-571500">
              <a:buFont typeface="+mj-lt"/>
              <a:buAutoNum type="romanUcPeriod"/>
              <a:defRPr/>
            </a:pPr>
            <a:r>
              <a:rPr lang="en-US" sz="2400" dirty="0" smtClean="0"/>
              <a:t>Alternative Concrete Construction Process</a:t>
            </a:r>
          </a:p>
          <a:p>
            <a:pPr marL="971550" lvl="1" indent="-571500"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971550" lvl="1" indent="-571500">
              <a:buFont typeface="+mj-lt"/>
              <a:buAutoNum type="romanUcPeriod"/>
              <a:defRPr/>
            </a:pPr>
            <a:r>
              <a:rPr lang="en-US" sz="2000" dirty="0" smtClean="0"/>
              <a:t>Schedule Analysis</a:t>
            </a:r>
          </a:p>
          <a:p>
            <a:pPr marL="971550" lvl="1" indent="-571500">
              <a:buFont typeface="+mj-lt"/>
              <a:buAutoNum type="romanUcPeriod"/>
              <a:defRPr/>
            </a:pPr>
            <a:r>
              <a:rPr lang="en-US" sz="2000" dirty="0" smtClean="0"/>
              <a:t>Cost Analysis</a:t>
            </a:r>
          </a:p>
          <a:p>
            <a:pPr marL="971550" lvl="1" indent="-571500">
              <a:buFont typeface="+mj-lt"/>
              <a:buAutoNum type="romanUcPeriod"/>
              <a:defRPr/>
            </a:pPr>
            <a:r>
              <a:rPr lang="en-US" sz="2000" dirty="0" smtClean="0"/>
              <a:t>Conclusions &amp; Recommendations</a:t>
            </a:r>
          </a:p>
          <a:p>
            <a:pPr marL="571500" lvl="0" indent="-571500">
              <a:buFont typeface="+mj-lt"/>
              <a:buAutoNum type="romanUcPeriod"/>
              <a:defRPr/>
            </a:pPr>
            <a:r>
              <a:rPr lang="en-US" sz="2400" dirty="0" smtClean="0"/>
              <a:t>Energy Efficient Technologies</a:t>
            </a:r>
          </a:p>
          <a:p>
            <a:pPr marL="971550" lvl="1" indent="-571500">
              <a:buFont typeface="+mj-lt"/>
              <a:buAutoNum type="romanUcPeriod"/>
              <a:defRPr/>
            </a:pPr>
            <a:r>
              <a:rPr lang="en-US" sz="2000" dirty="0" smtClean="0"/>
              <a:t>Thin Film PV’s</a:t>
            </a:r>
          </a:p>
          <a:p>
            <a:pPr marL="971550" lvl="1" indent="-571500">
              <a:buFont typeface="+mj-lt"/>
              <a:buAutoNum type="romanUcPeriod"/>
              <a:defRPr/>
            </a:pPr>
            <a:r>
              <a:rPr lang="en-US" sz="2000" dirty="0" smtClean="0"/>
              <a:t>Water-side Economizers</a:t>
            </a:r>
          </a:p>
          <a:p>
            <a:pPr marL="571500" lvl="0" indent="-571500">
              <a:buFont typeface="+mj-lt"/>
              <a:buAutoNum type="romanUcPeriod"/>
              <a:defRPr/>
            </a:pPr>
            <a:r>
              <a:rPr lang="en-US" sz="2400" dirty="0" smtClean="0"/>
              <a:t>Conclusions &amp; Recommendations</a:t>
            </a:r>
          </a:p>
          <a:p>
            <a:pPr marL="571500" lvl="0" indent="-571500">
              <a:buFont typeface="+mj-lt"/>
              <a:buAutoNum type="romanUcPeriod"/>
              <a:defRPr/>
            </a:pPr>
            <a:r>
              <a:rPr lang="en-US" sz="2400" dirty="0" smtClean="0"/>
              <a:t>Q &amp; A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Presentation Outline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" name="Picture 9" descr="Five_full.jpg"/>
          <p:cNvPicPr>
            <a:picLocks noChangeAspect="1"/>
          </p:cNvPicPr>
          <p:nvPr/>
        </p:nvPicPr>
        <p:blipFill>
          <a:blip r:embed="rId3" cstate="print"/>
          <a:srcRect b="22682"/>
          <a:stretch>
            <a:fillRect/>
          </a:stretch>
        </p:blipFill>
        <p:spPr>
          <a:xfrm>
            <a:off x="19659600" y="1805940"/>
            <a:ext cx="6400800" cy="2613660"/>
          </a:xfrm>
          <a:prstGeom prst="rect">
            <a:avLst/>
          </a:prstGeom>
          <a:ln w="34925">
            <a:solidFill>
              <a:schemeClr val="accent1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perspectiveHeroicExtremeLeftFacing">
              <a:rot lat="486000" lon="1200000" rev="21425485"/>
            </a:camera>
            <a:lightRig rig="threePt" dir="t"/>
          </a:scene3d>
        </p:spPr>
      </p:pic>
      <p:pic>
        <p:nvPicPr>
          <p:cNvPr id="11" name="Picture 10" descr="Five_end.jpg"/>
          <p:cNvPicPr>
            <a:picLocks noChangeAspect="1"/>
          </p:cNvPicPr>
          <p:nvPr/>
        </p:nvPicPr>
        <p:blipFill>
          <a:blip r:embed="rId4"/>
          <a:srcRect l="2071" t="16261" r="10959" b="14008"/>
          <a:stretch>
            <a:fillRect/>
          </a:stretch>
        </p:blipFill>
        <p:spPr>
          <a:xfrm>
            <a:off x="1371600" y="1828800"/>
            <a:ext cx="6400800" cy="2614137"/>
          </a:xfrm>
          <a:prstGeom prst="rect">
            <a:avLst/>
          </a:prstGeom>
          <a:ln w="34925"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623785" lon="20400000" rev="213211"/>
            </a:camera>
            <a:lightRig rig="threePt" dir="t"/>
          </a:scene3d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Energy Efficient Technologies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Energy Efficient Technologies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38400" y="1219200"/>
            <a:ext cx="731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906000" y="1295400"/>
            <a:ext cx="80772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smtClean="0">
                <a:latin typeface="+mj-lt"/>
              </a:rPr>
              <a:t>Background</a:t>
            </a:r>
          </a:p>
          <a:p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MADC5 will be certified LEED Gold</a:t>
            </a:r>
          </a:p>
          <a:p>
            <a:endParaRPr lang="en-US" dirty="0" smtClean="0"/>
          </a:p>
          <a:p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Data centers still consume a great deal of energy and struggle with efficiency issues.  </a:t>
            </a:r>
          </a:p>
          <a:p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Escalating energy costs – harsher carbon emission policies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4">
              <a:buFont typeface="Wingdings" pitchFamily="2" charset="2"/>
              <a:buChar char="Ø"/>
            </a:pPr>
            <a:endParaRPr lang="en-US" dirty="0" smtClean="0"/>
          </a:p>
          <a:p>
            <a:pPr lvl="4">
              <a:buFont typeface="Wingdings" pitchFamily="2" charset="2"/>
              <a:buChar char="Ø"/>
            </a:pPr>
            <a:r>
              <a:rPr lang="en-US" dirty="0" smtClean="0"/>
              <a:t> Developers seeking to reduce energy costs and build “Green”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9202400" y="1295400"/>
            <a:ext cx="7696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Goals</a:t>
            </a:r>
          </a:p>
          <a:p>
            <a:pPr marL="1028700" lvl="1" indent="-5715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dirty="0" smtClean="0"/>
              <a:t>Evaluate state-of-the-art electrical &amp; mechanical technologies:</a:t>
            </a:r>
          </a:p>
          <a:p>
            <a:pPr marL="1603375" lvl="3" indent="-231775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Thin-Film Photovoltaic Systems for building lighting load</a:t>
            </a:r>
          </a:p>
          <a:p>
            <a:pPr marL="1603375" lvl="3" indent="-231775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Water-Side Economizers</a:t>
            </a:r>
          </a:p>
          <a:p>
            <a:pPr marL="1603375" lvl="3" indent="-231775">
              <a:lnSpc>
                <a:spcPct val="110000"/>
              </a:lnSpc>
              <a:spcBef>
                <a:spcPct val="20000"/>
              </a:spcBef>
            </a:pPr>
            <a:endParaRPr lang="en-US" dirty="0" smtClean="0"/>
          </a:p>
          <a:p>
            <a:pPr marL="1028700" lvl="1" indent="-5715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dirty="0" smtClean="0"/>
              <a:t>Implement systems that produce the following results:</a:t>
            </a:r>
          </a:p>
          <a:p>
            <a:pPr marL="1611313" lvl="3" indent="-239713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Create a more energy efficient building</a:t>
            </a:r>
          </a:p>
          <a:p>
            <a:pPr marL="1611313" lvl="3" indent="-239713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Reduce energy costs</a:t>
            </a:r>
          </a:p>
          <a:p>
            <a:pPr marL="1611313" lvl="3" indent="-239713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Relatively quick payback period (less than 10 years)</a:t>
            </a:r>
          </a:p>
          <a:p>
            <a:pPr marL="1485900" lvl="2" indent="-571500">
              <a:lnSpc>
                <a:spcPct val="16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1900" dirty="0" smtClean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 descr="Leed_Gold_Award.ashx.gif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15011400" y="1371600"/>
            <a:ext cx="1295400" cy="1286764"/>
          </a:xfrm>
          <a:prstGeom prst="rect">
            <a:avLst/>
          </a:prstGeom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10287000" y="4191000"/>
            <a:ext cx="1447800" cy="142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17" name="Picture 16" descr="Five_end.jpg"/>
            <p:cNvPicPr>
              <a:picLocks noChangeAspect="1"/>
            </p:cNvPicPr>
            <p:nvPr/>
          </p:nvPicPr>
          <p:blipFill>
            <a:blip r:embed="rId5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18" name="Picture 17" descr="Five_full.jpg"/>
            <p:cNvPicPr>
              <a:picLocks noChangeAspect="1"/>
            </p:cNvPicPr>
            <p:nvPr/>
          </p:nvPicPr>
          <p:blipFill>
            <a:blip r:embed="rId6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19" name="Picture 18" descr="Five_end.jpg"/>
            <p:cNvPicPr>
              <a:picLocks noChangeAspect="1"/>
            </p:cNvPicPr>
            <p:nvPr/>
          </p:nvPicPr>
          <p:blipFill>
            <a:blip r:embed="rId7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uiExpan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Thin-Film PV’s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Thin-Film PV’s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38400" y="1219200"/>
            <a:ext cx="731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82200" y="120009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Research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126200" y="12192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Product Selection</a:t>
            </a:r>
          </a:p>
        </p:txBody>
      </p:sp>
      <p:pic>
        <p:nvPicPr>
          <p:cNvPr id="17" name="Picture 16" descr="solyndra elect diagram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12000" y="2971800"/>
            <a:ext cx="1676400" cy="1142470"/>
          </a:xfrm>
          <a:prstGeom prst="rect">
            <a:avLst/>
          </a:prstGeom>
        </p:spPr>
      </p:pic>
      <p:pic>
        <p:nvPicPr>
          <p:cNvPr id="18" name="Picture 17" descr="solyndra vs conventional.jpg"/>
          <p:cNvPicPr/>
          <p:nvPr/>
        </p:nvPicPr>
        <p:blipFill>
          <a:blip r:embed="rId4"/>
          <a:srcRect t="4820" r="3832"/>
          <a:stretch>
            <a:fillRect/>
          </a:stretch>
        </p:blipFill>
        <p:spPr>
          <a:xfrm>
            <a:off x="22783800" y="1574799"/>
            <a:ext cx="3048000" cy="1397001"/>
          </a:xfrm>
          <a:prstGeom prst="rect">
            <a:avLst/>
          </a:prstGeom>
        </p:spPr>
      </p:pic>
      <p:pic>
        <p:nvPicPr>
          <p:cNvPr id="19" name="Picture 18" descr="solyndra superior-wind.jpg"/>
          <p:cNvPicPr/>
          <p:nvPr/>
        </p:nvPicPr>
        <p:blipFill>
          <a:blip r:embed="rId5"/>
          <a:srcRect t="7895" r="2544" b="5263"/>
          <a:stretch>
            <a:fillRect/>
          </a:stretch>
        </p:blipFill>
        <p:spPr>
          <a:xfrm>
            <a:off x="22250400" y="4363615"/>
            <a:ext cx="4038600" cy="12751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210800" y="1676400"/>
            <a:ext cx="6629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700" dirty="0" smtClean="0"/>
              <a:t>CIGS (Copper-Indium-Gallium-Selenium)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Semi-conductor light absorbing material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Microstructure allows for cells to be a few micrometers thin</a:t>
            </a:r>
          </a:p>
          <a:p>
            <a:pPr lvl="1">
              <a:buFont typeface="Arial" pitchFamily="34" charset="0"/>
              <a:buChar char="•"/>
            </a:pPr>
            <a:endParaRPr lang="en-US" sz="1700" dirty="0" smtClean="0"/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Most efficient solar technology available in the market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19.5 % efficiency</a:t>
            </a:r>
            <a:endParaRPr lang="en-US" sz="1700" dirty="0"/>
          </a:p>
        </p:txBody>
      </p:sp>
      <p:sp>
        <p:nvSpPr>
          <p:cNvPr id="21" name="TextBox 20"/>
          <p:cNvSpPr txBox="1"/>
          <p:nvPr/>
        </p:nvSpPr>
        <p:spPr>
          <a:xfrm>
            <a:off x="19507200" y="19928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Greater rooftop coverage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2707600" y="3303657"/>
            <a:ext cx="3276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700" dirty="0" smtClean="0"/>
              <a:t>More electricity per rooftop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431000" y="4609237"/>
            <a:ext cx="2819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700" dirty="0" smtClean="0"/>
              <a:t>Wind performance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Negligible wind loads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Sustain 130 mph</a:t>
            </a:r>
            <a:endParaRPr lang="en-US" sz="1700" dirty="0"/>
          </a:p>
        </p:txBody>
      </p:sp>
      <p:sp>
        <p:nvSpPr>
          <p:cNvPr id="25" name="TextBox 24"/>
          <p:cNvSpPr txBox="1"/>
          <p:nvPr/>
        </p:nvSpPr>
        <p:spPr>
          <a:xfrm>
            <a:off x="9982200" y="340989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j-lt"/>
              </a:rPr>
              <a:t>Solyndra</a:t>
            </a:r>
            <a:endParaRPr lang="en-US" sz="2000" dirty="0" smtClean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10800" y="3900607"/>
            <a:ext cx="42672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700" dirty="0" smtClean="0"/>
              <a:t>CIGS technology inside cylindrical PV panels</a:t>
            </a:r>
          </a:p>
          <a:p>
            <a:pPr lvl="1">
              <a:buFont typeface="Arial" pitchFamily="34" charset="0"/>
              <a:buChar char="•"/>
            </a:pPr>
            <a:endParaRPr lang="en-US" sz="1700" dirty="0" smtClean="0"/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Panel Dimensions:	  6’ x 3.5’</a:t>
            </a:r>
          </a:p>
          <a:p>
            <a:pPr>
              <a:buFont typeface="Wingdings" pitchFamily="2" charset="2"/>
              <a:buChar char="Ø"/>
            </a:pPr>
            <a:endParaRPr lang="en-US" sz="1700" dirty="0" smtClean="0"/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(40) 1-in. diameter cylinders per panel</a:t>
            </a:r>
            <a:endParaRPr lang="en-US" sz="1700" dirty="0"/>
          </a:p>
        </p:txBody>
      </p:sp>
      <p:pic>
        <p:nvPicPr>
          <p:cNvPr id="27" name="Picture 26" descr="sealed-against-degradatio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0" y="3810000"/>
            <a:ext cx="2743200" cy="14478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29" name="Picture 28" descr="Five_end.jpg"/>
            <p:cNvPicPr>
              <a:picLocks noChangeAspect="1"/>
            </p:cNvPicPr>
            <p:nvPr/>
          </p:nvPicPr>
          <p:blipFill>
            <a:blip r:embed="rId7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30" name="Picture 29" descr="Five_full.jpg"/>
            <p:cNvPicPr>
              <a:picLocks noChangeAspect="1"/>
            </p:cNvPicPr>
            <p:nvPr/>
          </p:nvPicPr>
          <p:blipFill>
            <a:blip r:embed="rId8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31" name="Picture 30" descr="Five_end.jpg"/>
            <p:cNvPicPr>
              <a:picLocks noChangeAspect="1"/>
            </p:cNvPicPr>
            <p:nvPr/>
          </p:nvPicPr>
          <p:blipFill>
            <a:blip r:embed="rId9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6" grpId="0"/>
      <p:bldP spid="20" grpId="0" build="allAtOnce"/>
      <p:bldP spid="21" grpId="0"/>
      <p:bldP spid="23" grpId="0"/>
      <p:bldP spid="24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Thin-Film PV’s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Thin-Film PV’s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38400" y="1219200"/>
            <a:ext cx="731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82200" y="120009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Design Analysis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126200" y="12192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Design Analysis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210800" y="1676400"/>
            <a:ext cx="6629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600" dirty="0" smtClean="0"/>
              <a:t>Determine the maximum amount of panels that could fit onto the roof, which includes a main roof and a second level mezzanine roof.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Main Roof = 236,000 SF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Panel Size = 6 ft x 3.5 ft = 21 SF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1" dirty="0" smtClean="0"/>
              <a:t>11,000 panels</a:t>
            </a:r>
          </a:p>
          <a:p>
            <a:pPr marL="800100" lvl="1" indent="-342900"/>
            <a:endParaRPr lang="en-US" sz="16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/>
              <a:t>Determine the amount of panels in each array.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Connected in Series = </a:t>
            </a:r>
            <a:r>
              <a:rPr lang="en-US" sz="1600" b="1" dirty="0" smtClean="0"/>
              <a:t>5 panels</a:t>
            </a:r>
            <a:endParaRPr lang="en-US" sz="16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Connected in Parallel = </a:t>
            </a:r>
            <a:r>
              <a:rPr lang="en-US" sz="1600" b="1" dirty="0" smtClean="0"/>
              <a:t>3 strings</a:t>
            </a:r>
          </a:p>
          <a:p>
            <a:pPr marL="800100" lvl="1" indent="-342900"/>
            <a:endParaRPr lang="en-US" sz="1600" b="1" dirty="0" smtClean="0"/>
          </a:p>
          <a:p>
            <a:pPr marL="342900" lvl="0" indent="-342900">
              <a:buFont typeface="+mj-lt"/>
              <a:buAutoNum type="arabicPeriod" startAt="3"/>
            </a:pPr>
            <a:r>
              <a:rPr lang="en-US" sz="1600" dirty="0" smtClean="0"/>
              <a:t>Determine the amount of panels required to </a:t>
            </a:r>
          </a:p>
          <a:p>
            <a:pPr marL="342900" lvl="0" indent="3175"/>
            <a:r>
              <a:rPr lang="en-US" sz="1600" dirty="0" smtClean="0"/>
              <a:t>power 508 kW building lighting load.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Requires 19 Arrays @ 27.3 kW/array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Array = 150 panels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1" dirty="0" smtClean="0"/>
              <a:t>2850 Panels </a:t>
            </a:r>
            <a:r>
              <a:rPr lang="en-US" sz="1600" dirty="0" smtClean="0"/>
              <a:t>= 518.7 kW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354800" y="16764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4"/>
            </a:pPr>
            <a:r>
              <a:rPr lang="en-US" sz="1600" dirty="0" smtClean="0"/>
              <a:t>Determine the amount of inverters required for the system.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Typical:260kW inverter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For a factor of safety: </a:t>
            </a:r>
            <a:r>
              <a:rPr lang="en-US" sz="1600" b="1" dirty="0" smtClean="0"/>
              <a:t>3 inverters</a:t>
            </a:r>
          </a:p>
          <a:p>
            <a:pPr marL="800100" lvl="1" indent="-342900">
              <a:buFont typeface="+mj-lt"/>
              <a:buAutoNum type="arabicPeriod" startAt="4"/>
            </a:pPr>
            <a:endParaRPr lang="en-US" sz="1600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en-US" sz="1600" dirty="0" smtClean="0"/>
              <a:t>Determine the wire and conduit sizes of the conductors connecting the combiner boxes to the inverters.</a:t>
            </a:r>
            <a:endParaRPr lang="en-US" sz="1600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23241000" y="1321308"/>
          <a:ext cx="3657600" cy="4241292"/>
        </p:xfrm>
        <a:graphic>
          <a:graphicData uri="http://schemas.openxmlformats.org/drawingml/2006/table">
            <a:tbl>
              <a:tblPr/>
              <a:tblGrid>
                <a:gridCol w="685800"/>
                <a:gridCol w="609600"/>
                <a:gridCol w="685800"/>
                <a:gridCol w="762000"/>
                <a:gridCol w="914400"/>
              </a:tblGrid>
              <a:tr h="15035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DC Wires – Combiner Boxes to Inverters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From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Combiner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To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Inverter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# of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Arrays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Cable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Size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Conduit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Size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DA1"/>
                    </a:solidFill>
                  </a:tcPr>
                </a:tc>
              </a:tr>
              <a:tr h="136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AF01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AF02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4/0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1-1/2"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36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AF03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3/0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1-1/2"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AF04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2/0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1-1/4"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36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AF05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AF06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2/0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1-1/4"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36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AF07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4/0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1-1/2"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BF01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36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BF02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BF03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4/0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1-1/2"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36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BF04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2/0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1-1/4"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BF05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1/0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1-1/4"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36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BF06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3/0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1-1/2"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BF07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4/0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1-1/2"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36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CF01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CF02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2"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36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CF03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4/0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1-1/2"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CF04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3/0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1-1/2"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36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CF05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2/0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1-1/4"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" name="Picture 28" descr="Panel Array - series and parallel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4630400" y="3048000"/>
            <a:ext cx="2819684" cy="2388358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31" name="Picture 30" descr="Five_end.jpg"/>
            <p:cNvPicPr>
              <a:picLocks noChangeAspect="1"/>
            </p:cNvPicPr>
            <p:nvPr/>
          </p:nvPicPr>
          <p:blipFill>
            <a:blip r:embed="rId4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32" name="Picture 31" descr="Five_full.jpg"/>
            <p:cNvPicPr>
              <a:picLocks noChangeAspect="1"/>
            </p:cNvPicPr>
            <p:nvPr/>
          </p:nvPicPr>
          <p:blipFill>
            <a:blip r:embed="rId5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33" name="Picture 32" descr="Five_end.jpg"/>
            <p:cNvPicPr>
              <a:picLocks noChangeAspect="1"/>
            </p:cNvPicPr>
            <p:nvPr/>
          </p:nvPicPr>
          <p:blipFill>
            <a:blip r:embed="rId6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Thin-Film PV’s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Thin-Film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PV’s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38400" y="1219200"/>
            <a:ext cx="731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82200" y="120009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Constructability Analysis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126200" y="12192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Schedule Analysis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354800" y="1676400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Labor Rate for 5-man Crew:		15 panels/hour</a:t>
            </a:r>
          </a:p>
          <a:p>
            <a:r>
              <a:rPr lang="en-US" sz="1600" dirty="0" smtClean="0"/>
              <a:t>Number of Panels:			2,850</a:t>
            </a:r>
          </a:p>
          <a:p>
            <a:r>
              <a:rPr lang="en-US" sz="1600" dirty="0" smtClean="0"/>
              <a:t>Installation Duration:			190 hrs = </a:t>
            </a:r>
            <a:r>
              <a:rPr lang="en-US" sz="1600" b="1" dirty="0" smtClean="0"/>
              <a:t>24 Days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Affected Activities:</a:t>
            </a:r>
          </a:p>
          <a:p>
            <a:pPr lvl="1"/>
            <a:r>
              <a:rPr lang="en-US" sz="1600" dirty="0" smtClean="0"/>
              <a:t>Roof Completion		Sept. 12, 2008</a:t>
            </a:r>
          </a:p>
          <a:p>
            <a:pPr lvl="1"/>
            <a:r>
              <a:rPr lang="en-US" sz="1600" dirty="0" smtClean="0"/>
              <a:t>Level 3 Commissioning start-up	Dec. 1, 2008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Available Time Period:		2.5 months</a:t>
            </a:r>
          </a:p>
        </p:txBody>
      </p:sp>
      <p:pic>
        <p:nvPicPr>
          <p:cNvPr id="16" name="Picture 15" descr="Installation Process.jpg"/>
          <p:cNvPicPr/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10122649" y="4419600"/>
            <a:ext cx="7022351" cy="1155192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10287000" y="1676400"/>
            <a:ext cx="716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/>
              <a:t>Panel Weight:	70 lbs (3.3 lbs/ ft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 distributed load)</a:t>
            </a:r>
          </a:p>
          <a:p>
            <a:pPr>
              <a:buFont typeface="Wingdings" pitchFamily="2" charset="2"/>
              <a:buChar char="Ø"/>
            </a:pPr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Mounting:	Self-ballasted</a:t>
            </a:r>
          </a:p>
          <a:p>
            <a:r>
              <a:rPr lang="en-US" sz="1600" dirty="0" smtClean="0"/>
              <a:t>		No roof penetrations or anchoring</a:t>
            </a:r>
          </a:p>
          <a:p>
            <a:r>
              <a:rPr lang="en-US" sz="1600" dirty="0" smtClean="0"/>
              <a:t>		9” above roof membrane</a:t>
            </a:r>
          </a:p>
          <a:p>
            <a:pPr>
              <a:buFont typeface="Wingdings" pitchFamily="2" charset="2"/>
              <a:buChar char="Ø"/>
            </a:pPr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Wiring:		Prewired for connection to each other</a:t>
            </a:r>
          </a:p>
          <a:p>
            <a:r>
              <a:rPr lang="en-US" sz="1600" dirty="0" smtClean="0"/>
              <a:t>		#12 AWG between panels and combiner boxes</a:t>
            </a:r>
          </a:p>
          <a:p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Safety:		Voltage is present when sunlight is present</a:t>
            </a:r>
          </a:p>
        </p:txBody>
      </p:sp>
      <p:pic>
        <p:nvPicPr>
          <p:cNvPr id="18" name="Picture 17" descr="bu-solyndra07_ph_0499257297.jpg"/>
          <p:cNvPicPr>
            <a:picLocks noChangeAspect="1"/>
          </p:cNvPicPr>
          <p:nvPr/>
        </p:nvPicPr>
        <p:blipFill>
          <a:blip r:embed="rId4">
            <a:lum bright="10000"/>
          </a:blip>
          <a:stretch>
            <a:fillRect/>
          </a:stretch>
        </p:blipFill>
        <p:spPr>
          <a:xfrm>
            <a:off x="24841200" y="1824910"/>
            <a:ext cx="2133600" cy="328049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grpSp>
        <p:nvGrpSpPr>
          <p:cNvPr id="19" name="Group 18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20" name="Picture 19" descr="Five_end.jpg"/>
            <p:cNvPicPr>
              <a:picLocks noChangeAspect="1"/>
            </p:cNvPicPr>
            <p:nvPr/>
          </p:nvPicPr>
          <p:blipFill>
            <a:blip r:embed="rId5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21" name="Picture 20" descr="Five_full.jpg"/>
            <p:cNvPicPr>
              <a:picLocks noChangeAspect="1"/>
            </p:cNvPicPr>
            <p:nvPr/>
          </p:nvPicPr>
          <p:blipFill>
            <a:blip r:embed="rId6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22" name="Picture 21" descr="Five_end.jpg"/>
            <p:cNvPicPr>
              <a:picLocks noChangeAspect="1"/>
            </p:cNvPicPr>
            <p:nvPr/>
          </p:nvPicPr>
          <p:blipFill>
            <a:blip r:embed="rId7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Thin-Film PV’s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Thin-Film PV’s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38400" y="1219200"/>
            <a:ext cx="731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83400" y="2567226"/>
            <a:ext cx="685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Recommendation</a:t>
            </a:r>
            <a:endParaRPr lang="en-US" dirty="0" smtClean="0">
              <a:latin typeface="+mj-lt"/>
            </a:endParaRPr>
          </a:p>
          <a:p>
            <a:pPr algn="ctr"/>
            <a:r>
              <a:rPr lang="en-US" sz="1600" dirty="0" smtClean="0"/>
              <a:t>Given the incentives, carbon taxes, escalated prices, and protecting the environment, it is recommended that the system is implemented.</a:t>
            </a:r>
            <a:endParaRPr lang="en-US" sz="1600" dirty="0" smtClean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0320853" y="1295400"/>
          <a:ext cx="5510947" cy="685800"/>
        </p:xfrm>
        <a:graphic>
          <a:graphicData uri="http://schemas.openxmlformats.org/drawingml/2006/table">
            <a:tbl>
              <a:tblPr/>
              <a:tblGrid>
                <a:gridCol w="1792808"/>
                <a:gridCol w="1480328"/>
                <a:gridCol w="1027797"/>
                <a:gridCol w="1210014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PV Avg. Power Output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(kWh/yr)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Electricity Cost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($/kWh)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Savings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Savings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(lbs of CO</a:t>
                      </a:r>
                      <a:r>
                        <a:rPr lang="en-US" sz="1300" b="1" baseline="-25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/yr)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687,796</a:t>
                      </a:r>
                    </a:p>
                  </a:txBody>
                  <a:tcPr marL="81320" marR="81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0.068</a:t>
                      </a:r>
                    </a:p>
                  </a:txBody>
                  <a:tcPr marL="81320" marR="81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$46,770</a:t>
                      </a:r>
                    </a:p>
                  </a:txBody>
                  <a:tcPr marL="81320" marR="81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962,914</a:t>
                      </a:r>
                    </a:p>
                  </a:txBody>
                  <a:tcPr marL="81320" marR="81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982200" y="120009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Cost Analysis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58400" y="1886396"/>
            <a:ext cx="4724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i="1" dirty="0" smtClean="0">
                <a:solidFill>
                  <a:schemeClr val="tx2"/>
                </a:solidFill>
              </a:rPr>
              <a:t>Funding Opportunities</a:t>
            </a:r>
          </a:p>
          <a:p>
            <a:pPr>
              <a:buFont typeface="Wingdings" pitchFamily="2" charset="2"/>
              <a:buChar char="Ø"/>
            </a:pPr>
            <a:endParaRPr lang="en-US" sz="1700" dirty="0" smtClean="0"/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Business Energy Investment Tax Credit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30% tax credit on solar energy systems</a:t>
            </a:r>
          </a:p>
          <a:p>
            <a:pPr lvl="1"/>
            <a:endParaRPr lang="en-US" sz="1700" dirty="0" smtClean="0"/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Local Option Property Tax Exemption for Solar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VA - solar energy equipment can be exempt from property taxes</a:t>
            </a:r>
            <a:endParaRPr lang="en-US" sz="17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4859000" y="1626255"/>
          <a:ext cx="2971800" cy="3631545"/>
        </p:xfrm>
        <a:graphic>
          <a:graphicData uri="http://schemas.openxmlformats.org/drawingml/2006/table">
            <a:tbl>
              <a:tblPr/>
              <a:tblGrid>
                <a:gridCol w="309512"/>
                <a:gridCol w="1824088"/>
                <a:gridCol w="838200"/>
              </a:tblGrid>
              <a:tr h="11723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Description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Cost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</a:tr>
              <a:tr h="12954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System</a:t>
                      </a: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$3,316,700</a:t>
                      </a: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Panels (2,850)</a:t>
                      </a:r>
                    </a:p>
                  </a:txBody>
                  <a:tcPr marL="41703" marR="4170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72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Wiring from Panels to Combiner Boxes</a:t>
                      </a:r>
                    </a:p>
                  </a:txBody>
                  <a:tcPr marL="41703" marR="4170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72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Combiner Boxes</a:t>
                      </a:r>
                    </a:p>
                  </a:txBody>
                  <a:tcPr marL="41703" marR="4170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72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Inverter</a:t>
                      </a:r>
                    </a:p>
                  </a:txBody>
                  <a:tcPr marL="41703" marR="4170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72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Labor</a:t>
                      </a:r>
                    </a:p>
                  </a:txBody>
                  <a:tcPr marL="41703" marR="4170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723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Monitoring System</a:t>
                      </a: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$22,900</a:t>
                      </a: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20-yr Warranty for Inverter/System</a:t>
                      </a: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$62,000</a:t>
                      </a: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3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Permitting</a:t>
                      </a: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$5,000</a:t>
                      </a: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9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Electrical Installation (Conduit &amp; Labor for Combiner Box to Grid)</a:t>
                      </a: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$320,400</a:t>
                      </a: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04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INSTALLATION COST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D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$3,727,000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DA1"/>
                    </a:solidFill>
                  </a:tcPr>
                </a:tc>
              </a:tr>
              <a:tr h="117231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Installation Cost $/W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D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$7.19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DA1"/>
                    </a:solidFill>
                  </a:tcPr>
                </a:tc>
              </a:tr>
              <a:tr h="117231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Incentives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46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Business Energy Investment Tax (30%)</a:t>
                      </a: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$1,118,100</a:t>
                      </a: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Local Option Property Tax Exemption for Solar</a:t>
                      </a: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$0.00</a:t>
                      </a: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029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Post Incentive Installation Cost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D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$2,608,900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DA1"/>
                    </a:solidFill>
                  </a:tcPr>
                </a:tc>
              </a:tr>
              <a:tr h="117231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Installation Cost $/W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D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$5.03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DA1"/>
                    </a:solidFill>
                  </a:tcPr>
                </a:tc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20" name="Picture 19" descr="Five_end.jpg"/>
            <p:cNvPicPr>
              <a:picLocks noChangeAspect="1"/>
            </p:cNvPicPr>
            <p:nvPr/>
          </p:nvPicPr>
          <p:blipFill>
            <a:blip r:embed="rId3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21" name="Picture 20" descr="Five_full.jpg"/>
            <p:cNvPicPr>
              <a:picLocks noChangeAspect="1"/>
            </p:cNvPicPr>
            <p:nvPr/>
          </p:nvPicPr>
          <p:blipFill>
            <a:blip r:embed="rId4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22" name="Picture 21" descr="Five_end.jpg"/>
            <p:cNvPicPr>
              <a:picLocks noChangeAspect="1"/>
            </p:cNvPicPr>
            <p:nvPr/>
          </p:nvPicPr>
          <p:blipFill>
            <a:blip r:embed="rId5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  <p:sp>
        <p:nvSpPr>
          <p:cNvPr id="23" name="Rectangle 22"/>
          <p:cNvSpPr/>
          <p:nvPr/>
        </p:nvSpPr>
        <p:spPr>
          <a:xfrm rot="20864285">
            <a:off x="10651649" y="4307500"/>
            <a:ext cx="3348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$2,608,900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20345399" y="3886200"/>
          <a:ext cx="5486401" cy="1600200"/>
        </p:xfrm>
        <a:graphic>
          <a:graphicData uri="http://schemas.openxmlformats.org/drawingml/2006/table">
            <a:tbl>
              <a:tblPr/>
              <a:tblGrid>
                <a:gridCol w="967351"/>
                <a:gridCol w="1071567"/>
                <a:gridCol w="788725"/>
                <a:gridCol w="829958"/>
                <a:gridCol w="914400"/>
                <a:gridCol w="914400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Description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Electricity Cost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($/kWh)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Total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Savings</a:t>
                      </a:r>
                      <a:endParaRPr lang="en-US" sz="11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Payback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+ Carbon Tax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($0.1082)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Payback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Current Cost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0.068</a:t>
                      </a: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$46,770</a:t>
                      </a:r>
                      <a:endParaRPr lang="en-US" sz="1100" dirty="0"/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55.8 yrs.</a:t>
                      </a:r>
                      <a:endParaRPr lang="en-US" sz="1100" dirty="0"/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$121,190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21.5</a:t>
                      </a:r>
                      <a:r>
                        <a:rPr lang="en-US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yrs.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baseline="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Escalated Energy Costs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</a:tr>
              <a:tr h="22860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Escalation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Costs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0.10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$68,780</a:t>
                      </a:r>
                      <a:endParaRPr lang="en-US" sz="1100" dirty="0"/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37.9 yrs.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$143,200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18.2 yrs.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0.20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$137,560</a:t>
                      </a:r>
                      <a:endParaRPr lang="en-US" sz="1100" dirty="0"/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19.0</a:t>
                      </a:r>
                      <a:r>
                        <a:rPr lang="en-US" sz="1100" baseline="0" dirty="0" smtClean="0"/>
                        <a:t> yrs.</a:t>
                      </a:r>
                      <a:endParaRPr lang="en-US" sz="1100" dirty="0"/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  <a:ea typeface="Calibri"/>
                          <a:cs typeface="Times New Roman"/>
                        </a:rPr>
                        <a:t>$211,980</a:t>
                      </a: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  <a:ea typeface="Calibri"/>
                          <a:cs typeface="Times New Roman"/>
                        </a:rPr>
                        <a:t>12.3 yrs.</a:t>
                      </a: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0.30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$206,340</a:t>
                      </a:r>
                      <a:endParaRPr lang="en-US" sz="1100" dirty="0"/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12.6 yrs.</a:t>
                      </a:r>
                      <a:endParaRPr lang="en-US" sz="1100" dirty="0"/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  <a:ea typeface="Calibri"/>
                          <a:cs typeface="Times New Roman"/>
                        </a:rPr>
                        <a:t>$280,760</a:t>
                      </a: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  <a:ea typeface="Calibri"/>
                          <a:cs typeface="Times New Roman"/>
                        </a:rPr>
                        <a:t>9.3 yrs.</a:t>
                      </a: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Water-Side Economizers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Water-Side Economizers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38400" y="1219200"/>
            <a:ext cx="731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9278600" y="1295400"/>
          <a:ext cx="7696201" cy="578358"/>
        </p:xfrm>
        <a:graphic>
          <a:graphicData uri="http://schemas.openxmlformats.org/drawingml/2006/table">
            <a:tbl>
              <a:tblPr/>
              <a:tblGrid>
                <a:gridCol w="744792"/>
                <a:gridCol w="931608"/>
                <a:gridCol w="1219200"/>
                <a:gridCol w="1066800"/>
                <a:gridCol w="838200"/>
                <a:gridCol w="762000"/>
                <a:gridCol w="914400"/>
                <a:gridCol w="1219201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Wet Bulb Temp.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Cooling Load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(tons)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Cooling </a:t>
                      </a: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Efficiency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(kWh/ton)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Electricity Cost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($/kWh)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Load Hours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(h)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Savings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per Chiller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</a:t>
                      </a:r>
                      <a:endParaRPr lang="en-US" sz="1100" b="1" dirty="0" smtClean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Savings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Savings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(lbs of CO</a:t>
                      </a:r>
                      <a:r>
                        <a:rPr lang="en-US" sz="1100" b="1" baseline="-250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/Plant)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24°F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840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0.068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803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$22,934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$183,472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4,704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9507200" y="4953000"/>
            <a:ext cx="6934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Recommendation</a:t>
            </a:r>
            <a:endParaRPr lang="en-US" dirty="0" smtClean="0">
              <a:latin typeface="+mj-lt"/>
            </a:endParaRPr>
          </a:p>
          <a:p>
            <a:pPr algn="ctr"/>
            <a:r>
              <a:rPr lang="en-US" sz="1600" dirty="0" smtClean="0"/>
              <a:t>Implement (8) water-side economizers for Phase I construction.</a:t>
            </a:r>
            <a:endParaRPr lang="en-US" sz="1600" dirty="0"/>
          </a:p>
        </p:txBody>
      </p:sp>
      <p:pic>
        <p:nvPicPr>
          <p:cNvPr id="17" name="Picture 16" descr="plate and frame econ.jpg"/>
          <p:cNvPicPr/>
          <p:nvPr/>
        </p:nvPicPr>
        <p:blipFill>
          <a:blip r:embed="rId3">
            <a:lum bright="10000"/>
          </a:blip>
          <a:srcRect l="11468" t="4839" r="11870" b="7258"/>
          <a:stretch>
            <a:fillRect/>
          </a:stretch>
        </p:blipFill>
        <p:spPr>
          <a:xfrm>
            <a:off x="9677400" y="1295400"/>
            <a:ext cx="1575890" cy="15357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658600" y="1301383"/>
            <a:ext cx="61722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Purpose</a:t>
            </a:r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Allows cooling towers to produce chilled water when weather conditions permit.</a:t>
            </a:r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Bypass chillers if wet-bulb temperature is below 24°F </a:t>
            </a:r>
          </a:p>
          <a:p>
            <a:endParaRPr lang="en-US" sz="1700" dirty="0" smtClean="0"/>
          </a:p>
          <a:p>
            <a:r>
              <a:rPr lang="en-US" sz="2000" dirty="0" smtClean="0">
                <a:latin typeface="+mj-lt"/>
              </a:rPr>
              <a:t>How</a:t>
            </a:r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Pre-cools the chilled water prior to flowing into the evaporator </a:t>
            </a:r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Heat transfer from the CHWR to the CW loop from the cooling tower.  </a:t>
            </a:r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Lowers the temperature of the water entering the evaporator, reducing the chiller load and energy consumption.</a:t>
            </a:r>
          </a:p>
          <a:p>
            <a:endParaRPr lang="en-US" sz="1700" dirty="0" smtClean="0"/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Ideal  in temperate climates, i.e. Washington, D.C.</a:t>
            </a:r>
          </a:p>
          <a:p>
            <a:pPr>
              <a:buFont typeface="Wingdings" pitchFamily="2" charset="2"/>
              <a:buChar char="Ø"/>
            </a:pPr>
            <a:endParaRPr lang="en-US" sz="1700" dirty="0" smtClean="0"/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No schedule impact</a:t>
            </a:r>
          </a:p>
        </p:txBody>
      </p:sp>
      <p:pic>
        <p:nvPicPr>
          <p:cNvPr id="20" name="Picture 19" descr="tranter sketch.jpg"/>
          <p:cNvPicPr/>
          <p:nvPr/>
        </p:nvPicPr>
        <p:blipFill>
          <a:blip r:embed="rId4">
            <a:lum bright="10000"/>
          </a:blip>
          <a:stretch>
            <a:fillRect/>
          </a:stretch>
        </p:blipFill>
        <p:spPr>
          <a:xfrm>
            <a:off x="9677400" y="3810000"/>
            <a:ext cx="1837045" cy="131018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22" name="Picture 21" descr="Five_end.jpg"/>
            <p:cNvPicPr>
              <a:picLocks noChangeAspect="1"/>
            </p:cNvPicPr>
            <p:nvPr/>
          </p:nvPicPr>
          <p:blipFill>
            <a:blip r:embed="rId5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23" name="Picture 22" descr="Five_full.jpg"/>
            <p:cNvPicPr>
              <a:picLocks noChangeAspect="1"/>
            </p:cNvPicPr>
            <p:nvPr/>
          </p:nvPicPr>
          <p:blipFill>
            <a:blip r:embed="rId6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24" name="Picture 23" descr="Five_end.jpg"/>
            <p:cNvPicPr>
              <a:picLocks noChangeAspect="1"/>
            </p:cNvPicPr>
            <p:nvPr/>
          </p:nvPicPr>
          <p:blipFill>
            <a:blip r:embed="rId7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0269200" y="3124200"/>
          <a:ext cx="5618254" cy="1600200"/>
        </p:xfrm>
        <a:graphic>
          <a:graphicData uri="http://schemas.openxmlformats.org/drawingml/2006/table">
            <a:tbl>
              <a:tblPr/>
              <a:tblGrid>
                <a:gridCol w="990599"/>
                <a:gridCol w="1097320"/>
                <a:gridCol w="807680"/>
                <a:gridCol w="716320"/>
                <a:gridCol w="990600"/>
                <a:gridCol w="1015735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Description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Electricity Cost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($/kWh)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Total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Savings</a:t>
                      </a:r>
                      <a:endParaRPr lang="en-US" sz="11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Payback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+ Carbon Tax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($0.1082)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Payback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Current Cost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0.068</a:t>
                      </a: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$183,472</a:t>
                      </a:r>
                      <a:endParaRPr lang="en-US" sz="1100" dirty="0"/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2.05 yrs.</a:t>
                      </a:r>
                      <a:endParaRPr lang="en-US" sz="1100" dirty="0"/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$475,400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9.5 mos.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baseline="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Escalated Energy Costs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</a:tr>
              <a:tr h="22860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Escalation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Costs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0.10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$269,808</a:t>
                      </a:r>
                      <a:endParaRPr lang="en-US" sz="1100" dirty="0"/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1.39 yrs.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$561,744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8.0 mos.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0.20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$539,616</a:t>
                      </a:r>
                      <a:endParaRPr lang="en-US" sz="1100" dirty="0"/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8.4 mos.</a:t>
                      </a:r>
                      <a:endParaRPr lang="en-US" sz="1100" dirty="0"/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  <a:ea typeface="Calibri"/>
                          <a:cs typeface="Times New Roman"/>
                        </a:rPr>
                        <a:t>$831,552</a:t>
                      </a: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  <a:ea typeface="Calibri"/>
                          <a:cs typeface="Times New Roman"/>
                        </a:rPr>
                        <a:t>5.4 mos.</a:t>
                      </a: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0.30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$809,424</a:t>
                      </a:r>
                      <a:endParaRPr lang="en-US" sz="1100" dirty="0"/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5.6</a:t>
                      </a:r>
                      <a:r>
                        <a:rPr lang="en-US" sz="1100" baseline="0" dirty="0" smtClean="0"/>
                        <a:t> mos.</a:t>
                      </a:r>
                      <a:endParaRPr lang="en-US" sz="1100" dirty="0"/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  <a:ea typeface="Calibri"/>
                          <a:cs typeface="Times New Roman"/>
                        </a:rPr>
                        <a:t>$1,101,360</a:t>
                      </a: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  <a:ea typeface="Calibri"/>
                          <a:cs typeface="Times New Roman"/>
                        </a:rPr>
                        <a:t>4.1 mos.</a:t>
                      </a:r>
                    </a:p>
                  </a:txBody>
                  <a:tcPr marL="81320" marR="81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21031200" y="2133600"/>
            <a:ext cx="37249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Cost = $376,000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Conclusions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Recommendations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38400" y="1219200"/>
            <a:ext cx="731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9443350" y="2133600"/>
          <a:ext cx="7226650" cy="2362200"/>
        </p:xfrm>
        <a:graphic>
          <a:graphicData uri="http://schemas.openxmlformats.org/drawingml/2006/table">
            <a:tbl>
              <a:tblPr/>
              <a:tblGrid>
                <a:gridCol w="1974724"/>
                <a:gridCol w="1051941"/>
                <a:gridCol w="827859"/>
                <a:gridCol w="3372126"/>
              </a:tblGrid>
              <a:tr h="472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Analysis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Cost Savings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Schedule Savings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Additional Savings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New Execution Plan*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6 mo.</a:t>
                      </a: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$33,251,400 Additional Revenue in 6 months</a:t>
                      </a: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Continuous Slab Design*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$1,170,828</a:t>
                      </a: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0.5 mo.</a:t>
                      </a: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65 days for the concrete subcontractor</a:t>
                      </a: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Thin-Film PV’s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($2,608,900)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No effect</a:t>
                      </a: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$183,472 in electricity cost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&amp; 962,914 lb of CO</a:t>
                      </a:r>
                      <a:r>
                        <a:rPr lang="en-US" sz="1300" baseline="-25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 saved annually</a:t>
                      </a: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Water side Economizers*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($376,000)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No effect</a:t>
                      </a: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$46,770 in electricity cost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&amp; 4,704 lb of CO</a:t>
                      </a:r>
                      <a:r>
                        <a:rPr lang="en-US" sz="1300" baseline="-25000"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saved annually</a:t>
                      </a: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* Savings - 3 systems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Total Savings</a:t>
                      </a: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$794,828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(-1,814,072)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6.5 mos.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6.5 </a:t>
                      </a:r>
                      <a:r>
                        <a:rPr lang="en-US" sz="1300" dirty="0" smtClean="0">
                          <a:latin typeface="Calibri"/>
                          <a:ea typeface="Calibri"/>
                          <a:cs typeface="Times New Roman"/>
                        </a:rPr>
                        <a:t>mos.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058400" y="48006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Water-Side Economizers 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Reduce mechanical system energy 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2 year payback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58400" y="1143000"/>
            <a:ext cx="7924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Project Execution Plan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Maintain schedule durations with less overlap = No Suspension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Shorter construction schedule (6 months) &amp; $ 33,251,400 additional revenue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Future development</a:t>
            </a:r>
            <a:endParaRPr lang="en-US" sz="1700" dirty="0"/>
          </a:p>
        </p:txBody>
      </p:sp>
      <p:sp>
        <p:nvSpPr>
          <p:cNvPr id="18" name="TextBox 17"/>
          <p:cNvSpPr txBox="1"/>
          <p:nvPr/>
        </p:nvSpPr>
        <p:spPr>
          <a:xfrm>
            <a:off x="10058400" y="2438400"/>
            <a:ext cx="7772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Alternative Concrete Construction Process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Continuous slab system 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Concrete contractor off-site 65 days earlier &amp; accelerates OPS 15 days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$1,170,828 Owner savings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058400" y="38100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Thin-Film Photovoltaic System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Reduce electrical system grid dependency &amp; energy consumption 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55.8 year payback</a:t>
            </a:r>
            <a:r>
              <a:rPr lang="en-US" dirty="0" smtClean="0"/>
              <a:t>  </a:t>
            </a: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20" name="Picture 19" descr="Five_end.jpg"/>
            <p:cNvPicPr>
              <a:picLocks noChangeAspect="1"/>
            </p:cNvPicPr>
            <p:nvPr/>
          </p:nvPicPr>
          <p:blipFill>
            <a:blip r:embed="rId3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21" name="Picture 20" descr="Five_full.jpg"/>
            <p:cNvPicPr>
              <a:picLocks noChangeAspect="1"/>
            </p:cNvPicPr>
            <p:nvPr/>
          </p:nvPicPr>
          <p:blipFill>
            <a:blip r:embed="rId4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22" name="Picture 21" descr="Five_end.jpg"/>
            <p:cNvPicPr>
              <a:picLocks noChangeAspect="1"/>
            </p:cNvPicPr>
            <p:nvPr/>
          </p:nvPicPr>
          <p:blipFill>
            <a:blip r:embed="rId5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Questions?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Acknowledgements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38400" y="1219200"/>
            <a:ext cx="731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Five_entry_wide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b="12766"/>
          <a:stretch>
            <a:fillRect/>
          </a:stretch>
        </p:blipFill>
        <p:spPr>
          <a:xfrm>
            <a:off x="10662450" y="1676400"/>
            <a:ext cx="6025350" cy="35052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9278600" y="1447800"/>
            <a:ext cx="7772400" cy="403187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600" b="1" i="1" dirty="0" smtClean="0">
                <a:solidFill>
                  <a:schemeClr val="tx2"/>
                </a:solidFill>
              </a:rPr>
              <a:t>The Pennsylvania State University		</a:t>
            </a:r>
            <a:r>
              <a:rPr lang="en-US" sz="1600" b="1" i="1" dirty="0" err="1" smtClean="0">
                <a:solidFill>
                  <a:schemeClr val="tx2"/>
                </a:solidFill>
              </a:rPr>
              <a:t>Donnally</a:t>
            </a:r>
            <a:r>
              <a:rPr lang="en-US" sz="1600" b="1" i="1" dirty="0" smtClean="0">
                <a:solidFill>
                  <a:schemeClr val="tx2"/>
                </a:solidFill>
              </a:rPr>
              <a:t> </a:t>
            </a:r>
            <a:r>
              <a:rPr lang="en-US" sz="1600" b="1" i="1" dirty="0" err="1" smtClean="0">
                <a:solidFill>
                  <a:schemeClr val="tx2"/>
                </a:solidFill>
              </a:rPr>
              <a:t>Vujcic</a:t>
            </a:r>
            <a:r>
              <a:rPr lang="en-US" sz="1600" b="1" i="1" dirty="0" smtClean="0">
                <a:solidFill>
                  <a:schemeClr val="tx2"/>
                </a:solidFill>
              </a:rPr>
              <a:t> Associates</a:t>
            </a:r>
          </a:p>
          <a:p>
            <a:r>
              <a:rPr lang="en-US" sz="1600" dirty="0" smtClean="0"/>
              <a:t>Dr. Riley		Prof. Robert Holland		</a:t>
            </a:r>
            <a:r>
              <a:rPr lang="en-US" sz="1600" dirty="0" err="1" smtClean="0"/>
              <a:t>Hasmukh</a:t>
            </a:r>
            <a:r>
              <a:rPr lang="en-US" sz="1600" dirty="0" smtClean="0"/>
              <a:t> Patel</a:t>
            </a:r>
          </a:p>
          <a:p>
            <a:r>
              <a:rPr lang="en-US" sz="1600" dirty="0" smtClean="0"/>
              <a:t>Dr. Messner 	Prof.  Kevin </a:t>
            </a:r>
            <a:r>
              <a:rPr lang="en-US" sz="1600" dirty="0" err="1" smtClean="0"/>
              <a:t>Parfitt</a:t>
            </a:r>
            <a:r>
              <a:rPr lang="en-US" sz="1600" dirty="0" smtClean="0"/>
              <a:t>		Ron </a:t>
            </a:r>
            <a:r>
              <a:rPr lang="en-US" sz="1600" dirty="0" err="1" smtClean="0"/>
              <a:t>Runnion</a:t>
            </a:r>
            <a:endParaRPr lang="en-US" sz="1600" dirty="0" smtClean="0"/>
          </a:p>
          <a:p>
            <a:r>
              <a:rPr lang="en-US" sz="1600" b="1" u="sng" dirty="0" smtClean="0">
                <a:solidFill>
                  <a:schemeClr val="tx2"/>
                </a:solidFill>
              </a:rPr>
              <a:t/>
            </a:r>
            <a:br>
              <a:rPr lang="en-US" sz="1600" b="1" u="sng" dirty="0" smtClean="0">
                <a:solidFill>
                  <a:schemeClr val="tx2"/>
                </a:solidFill>
              </a:rPr>
            </a:br>
            <a:r>
              <a:rPr lang="en-US" sz="1600" b="1" i="1" dirty="0" smtClean="0">
                <a:solidFill>
                  <a:schemeClr val="tx2"/>
                </a:solidFill>
              </a:rPr>
              <a:t>Holder Construction Company			CCG Integrated Facilities, Inc.</a:t>
            </a:r>
          </a:p>
          <a:p>
            <a:r>
              <a:rPr lang="en-US" sz="1600" dirty="0" smtClean="0"/>
              <a:t>Blake Edwards	Mark </a:t>
            </a:r>
            <a:r>
              <a:rPr lang="en-US" sz="1600" dirty="0" err="1" smtClean="0"/>
              <a:t>Bacus</a:t>
            </a:r>
            <a:r>
              <a:rPr lang="en-US" sz="1600" dirty="0" smtClean="0"/>
              <a:t>		John Hamburger</a:t>
            </a:r>
          </a:p>
          <a:p>
            <a:r>
              <a:rPr lang="en-US" sz="1600" dirty="0" smtClean="0"/>
              <a:t>Paul Jorgensen	Greg Smith		Tommy </a:t>
            </a:r>
            <a:r>
              <a:rPr lang="en-US" sz="1600" dirty="0" err="1" smtClean="0"/>
              <a:t>Breard</a:t>
            </a:r>
            <a:endParaRPr lang="en-US" sz="1600" dirty="0" smtClean="0"/>
          </a:p>
          <a:p>
            <a:r>
              <a:rPr lang="en-US" sz="1600" dirty="0" smtClean="0"/>
              <a:t>Aaron Martens	Angel </a:t>
            </a:r>
            <a:r>
              <a:rPr lang="en-US" sz="1600" dirty="0" err="1" smtClean="0"/>
              <a:t>Holthus</a:t>
            </a:r>
            <a:r>
              <a:rPr lang="en-US" sz="1600" dirty="0" smtClean="0"/>
              <a:t>		Mike </a:t>
            </a:r>
            <a:r>
              <a:rPr lang="en-US" sz="1600" dirty="0" err="1" smtClean="0"/>
              <a:t>Mckenna</a:t>
            </a:r>
            <a:endParaRPr lang="en-US" sz="1600" dirty="0" smtClean="0"/>
          </a:p>
          <a:p>
            <a:r>
              <a:rPr lang="en-US" sz="1600" dirty="0" smtClean="0"/>
              <a:t>Jonathan Galvin	Mark </a:t>
            </a:r>
            <a:r>
              <a:rPr lang="en-US" sz="1600" dirty="0" err="1" smtClean="0"/>
              <a:t>Maska</a:t>
            </a:r>
            <a:endParaRPr lang="en-US" sz="1600" dirty="0" smtClean="0"/>
          </a:p>
          <a:p>
            <a:r>
              <a:rPr lang="en-US" sz="1600" dirty="0" smtClean="0"/>
              <a:t>Bryan </a:t>
            </a:r>
            <a:r>
              <a:rPr lang="en-US" sz="1600" dirty="0" err="1" smtClean="0"/>
              <a:t>Bramlett</a:t>
            </a:r>
            <a:r>
              <a:rPr lang="en-US" sz="1600" dirty="0" smtClean="0"/>
              <a:t>	Tyler </a:t>
            </a:r>
            <a:r>
              <a:rPr lang="en-US" sz="1600" dirty="0" err="1" smtClean="0"/>
              <a:t>Antil</a:t>
            </a:r>
            <a:r>
              <a:rPr lang="en-US" sz="1600" dirty="0" smtClean="0"/>
              <a:t>			</a:t>
            </a:r>
            <a:r>
              <a:rPr lang="en-US" sz="1600" b="1" i="1" dirty="0" smtClean="0">
                <a:solidFill>
                  <a:schemeClr val="tx2"/>
                </a:solidFill>
              </a:rPr>
              <a:t>Carlisle </a:t>
            </a:r>
            <a:r>
              <a:rPr lang="en-US" sz="1600" b="1" i="1" dirty="0" err="1" smtClean="0">
                <a:solidFill>
                  <a:schemeClr val="tx2"/>
                </a:solidFill>
              </a:rPr>
              <a:t>SynTec</a:t>
            </a:r>
            <a:endParaRPr lang="en-US" sz="1600" b="1" i="1" dirty="0" smtClean="0">
              <a:solidFill>
                <a:schemeClr val="tx2"/>
              </a:solidFill>
            </a:endParaRPr>
          </a:p>
          <a:p>
            <a:r>
              <a:rPr lang="en-US" sz="1600" dirty="0" smtClean="0"/>
              <a:t>Josh Thompson	Jason Bell			Chris Cope</a:t>
            </a:r>
          </a:p>
          <a:p>
            <a:r>
              <a:rPr lang="en-US" sz="1600" dirty="0" smtClean="0"/>
              <a:t>Jason </a:t>
            </a:r>
            <a:r>
              <a:rPr lang="en-US" sz="1600" dirty="0" err="1" smtClean="0"/>
              <a:t>Fleege</a:t>
            </a:r>
            <a:r>
              <a:rPr lang="en-US" sz="1600" dirty="0" smtClean="0"/>
              <a:t>	TJ Thrasher		Mike Meier</a:t>
            </a:r>
          </a:p>
          <a:p>
            <a:endParaRPr lang="en-US" sz="1600" b="1" i="1" dirty="0" smtClean="0"/>
          </a:p>
          <a:p>
            <a:r>
              <a:rPr lang="en-US" sz="1600" b="1" i="1" dirty="0" smtClean="0">
                <a:solidFill>
                  <a:schemeClr val="tx2"/>
                </a:solidFill>
              </a:rPr>
              <a:t>DuPont Fabros Technology			The Morin Company, LLC</a:t>
            </a:r>
          </a:p>
          <a:p>
            <a:r>
              <a:rPr lang="en-US" sz="1600" dirty="0" smtClean="0"/>
              <a:t>Scott Davis		Joe </a:t>
            </a:r>
            <a:r>
              <a:rPr lang="en-US" sz="1600" dirty="0" err="1" smtClean="0"/>
              <a:t>Ambrogio</a:t>
            </a:r>
            <a:r>
              <a:rPr lang="en-US" sz="1600" dirty="0" smtClean="0"/>
              <a:t>		Steve </a:t>
            </a:r>
            <a:r>
              <a:rPr lang="en-US" sz="1600" dirty="0" err="1" smtClean="0"/>
              <a:t>Wanishin</a:t>
            </a:r>
            <a:endParaRPr lang="en-US" sz="1600" dirty="0" smtClean="0"/>
          </a:p>
          <a:p>
            <a:r>
              <a:rPr lang="en-US" sz="1600" dirty="0" err="1" smtClean="0"/>
              <a:t>Faran</a:t>
            </a:r>
            <a:r>
              <a:rPr lang="en-US" sz="1600" dirty="0" smtClean="0"/>
              <a:t> Kaplan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16" name="Picture 15" descr="Five_end.jpg"/>
            <p:cNvPicPr>
              <a:picLocks noChangeAspect="1"/>
            </p:cNvPicPr>
            <p:nvPr/>
          </p:nvPicPr>
          <p:blipFill>
            <a:blip r:embed="rId4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17" name="Picture 16" descr="Five_full.jpg"/>
            <p:cNvPicPr>
              <a:picLocks noChangeAspect="1"/>
            </p:cNvPicPr>
            <p:nvPr/>
          </p:nvPicPr>
          <p:blipFill>
            <a:blip r:embed="rId5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18" name="Picture 17" descr="Five_end.jpg"/>
            <p:cNvPicPr>
              <a:picLocks noChangeAspect="1"/>
            </p:cNvPicPr>
            <p:nvPr/>
          </p:nvPicPr>
          <p:blipFill>
            <a:blip r:embed="rId6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Project Overview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58400" y="1371600"/>
            <a:ext cx="51054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Function:		Data Center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Size:			360,000 SF Total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			180,000 SF Raised Floor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23,000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SF Office Space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Height:		2 Stories</a:t>
            </a:r>
          </a:p>
          <a:p>
            <a:pPr marL="571500" indent="-5715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 smtClean="0"/>
              <a:t>Redundancy:	N+2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Construction:	2 Phases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Schedule:		February 2008 – March 2009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Delivery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Method:	CM @ Risk w/ Cost + Fee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278600" y="1295400"/>
            <a:ext cx="7239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Project Team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 Overview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2479000" y="1524000"/>
            <a:ext cx="1376363" cy="1085004"/>
            <a:chOff x="22479000" y="1524000"/>
            <a:chExt cx="1376363" cy="1085004"/>
          </a:xfrm>
        </p:grpSpPr>
        <p:pic>
          <p:nvPicPr>
            <p:cNvPr id="11" name="Picture 10" descr="DFT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479000" y="1752600"/>
              <a:ext cx="1376363" cy="85640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2707600" y="15240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Owner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9583400" y="4278868"/>
            <a:ext cx="2133600" cy="826532"/>
            <a:chOff x="19583400" y="4278868"/>
            <a:chExt cx="2133600" cy="82653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/>
            <a:srcRect l="11875" t="87855" r="64375" b="6977"/>
            <a:stretch>
              <a:fillRect/>
            </a:stretch>
          </p:blipFill>
          <p:spPr bwMode="auto">
            <a:xfrm>
              <a:off x="19583400" y="4824663"/>
              <a:ext cx="2133600" cy="280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20040600" y="4278868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Architect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021800" y="2754868"/>
            <a:ext cx="2286000" cy="1207532"/>
            <a:chOff x="22021800" y="2754868"/>
            <a:chExt cx="2286000" cy="1207532"/>
          </a:xfrm>
        </p:grpSpPr>
        <p:pic>
          <p:nvPicPr>
            <p:cNvPr id="10" name="Picture 9" descr="HCC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707600" y="3158699"/>
              <a:ext cx="890588" cy="80370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2021800" y="2754868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Construction Manager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2479000" y="4267200"/>
            <a:ext cx="1676400" cy="1219200"/>
            <a:chOff x="22479000" y="4267200"/>
            <a:chExt cx="1676400" cy="1219200"/>
          </a:xfrm>
        </p:grpSpPr>
        <p:pic>
          <p:nvPicPr>
            <p:cNvPr id="13" name="Picture 12" descr="CCG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479000" y="4691034"/>
              <a:ext cx="1600200" cy="79536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2555200" y="4267200"/>
              <a:ext cx="1600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MEP Engineer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4993600" y="4278868"/>
            <a:ext cx="1981200" cy="1131332"/>
            <a:chOff x="24993600" y="4278868"/>
            <a:chExt cx="1981200" cy="113133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/>
            <a:srcRect l="18125" t="18993" r="62500" b="68605"/>
            <a:stretch>
              <a:fillRect/>
            </a:stretch>
          </p:blipFill>
          <p:spPr bwMode="auto">
            <a:xfrm>
              <a:off x="25146000" y="4731774"/>
              <a:ext cx="1752600" cy="678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TextBox 19"/>
            <p:cNvSpPr txBox="1"/>
            <p:nvPr/>
          </p:nvSpPr>
          <p:spPr>
            <a:xfrm>
              <a:off x="24993600" y="42788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Structural Engineer</a:t>
              </a:r>
              <a:endParaRPr lang="en-US" dirty="0"/>
            </a:p>
          </p:txBody>
        </p:sp>
      </p:grpSp>
      <p:pic>
        <p:nvPicPr>
          <p:cNvPr id="23" name="Picture 22" descr="Leed_Gold_Award.ashx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97200" y="4419600"/>
            <a:ext cx="1066800" cy="1059688"/>
          </a:xfrm>
          <a:prstGeom prst="rect">
            <a:avLst/>
          </a:prstGeom>
        </p:spPr>
      </p:pic>
      <p:pic>
        <p:nvPicPr>
          <p:cNvPr id="24" name="Picture 23" descr="Five_entry.jpg"/>
          <p:cNvPicPr>
            <a:picLocks noChangeAspect="1"/>
          </p:cNvPicPr>
          <p:nvPr/>
        </p:nvPicPr>
        <p:blipFill>
          <a:blip r:embed="rId9" cstate="print"/>
          <a:srcRect b="10950"/>
          <a:stretch>
            <a:fillRect/>
          </a:stretch>
        </p:blipFill>
        <p:spPr>
          <a:xfrm>
            <a:off x="14782800" y="1981200"/>
            <a:ext cx="2895600" cy="1719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4925" cap="flat">
            <a:solidFill>
              <a:schemeClr val="accent1"/>
            </a:solidFill>
          </a:ln>
          <a:effectLst>
            <a:outerShdw blurRad="50800" dist="38100" sx="101000" sy="101000" algn="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2438400" y="1219200"/>
            <a:ext cx="53340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27" name="Picture 26" descr="Five_end.jpg"/>
            <p:cNvPicPr>
              <a:picLocks noChangeAspect="1"/>
            </p:cNvPicPr>
            <p:nvPr/>
          </p:nvPicPr>
          <p:blipFill>
            <a:blip r:embed="rId10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28" name="Picture 27" descr="Five_full.jpg"/>
            <p:cNvPicPr>
              <a:picLocks noChangeAspect="1"/>
            </p:cNvPicPr>
            <p:nvPr/>
          </p:nvPicPr>
          <p:blipFill>
            <a:blip r:embed="rId11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29" name="Picture 28" descr="Five_end.jpg"/>
            <p:cNvPicPr>
              <a:picLocks noChangeAspect="1"/>
            </p:cNvPicPr>
            <p:nvPr/>
          </p:nvPicPr>
          <p:blipFill>
            <a:blip r:embed="rId12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Project Overview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 Overview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27" name="Picture 26" descr="Five_end.jpg"/>
            <p:cNvPicPr>
              <a:picLocks noChangeAspect="1"/>
            </p:cNvPicPr>
            <p:nvPr/>
          </p:nvPicPr>
          <p:blipFill>
            <a:blip r:embed="rId3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28" name="Picture 27" descr="Five_full.jpg"/>
            <p:cNvPicPr>
              <a:picLocks noChangeAspect="1"/>
            </p:cNvPicPr>
            <p:nvPr/>
          </p:nvPicPr>
          <p:blipFill>
            <a:blip r:embed="rId4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29" name="Picture 28" descr="Five_end.jpg"/>
            <p:cNvPicPr>
              <a:picLocks noChangeAspect="1"/>
            </p:cNvPicPr>
            <p:nvPr/>
          </p:nvPicPr>
          <p:blipFill>
            <a:blip r:embed="rId5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  <p:sp>
        <p:nvSpPr>
          <p:cNvPr id="30" name="TextBox 29"/>
          <p:cNvSpPr txBox="1"/>
          <p:nvPr/>
        </p:nvSpPr>
        <p:spPr>
          <a:xfrm>
            <a:off x="9982200" y="120009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Electrical System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126200" y="12192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Mechanical System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9829800" y="1676400"/>
            <a:ext cx="1828801" cy="3962400"/>
            <a:chOff x="9829800" y="1676400"/>
            <a:chExt cx="1828801" cy="3962400"/>
          </a:xfrm>
        </p:grpSpPr>
        <p:pic>
          <p:nvPicPr>
            <p:cNvPr id="23553" name="Picture 1"/>
            <p:cNvPicPr>
              <a:picLocks noChangeAspect="1" noChangeArrowheads="1"/>
            </p:cNvPicPr>
            <p:nvPr/>
          </p:nvPicPr>
          <p:blipFill>
            <a:blip r:embed="rId6">
              <a:lum bright="10000"/>
            </a:blip>
            <a:srcRect t="3556" r="1333" b="11111"/>
            <a:stretch>
              <a:fillRect/>
            </a:stretch>
          </p:blipFill>
          <p:spPr bwMode="auto">
            <a:xfrm>
              <a:off x="9829801" y="1676400"/>
              <a:ext cx="1828800" cy="1186249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</p:pic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7">
              <a:lum bright="10000"/>
            </a:blip>
            <a:srcRect l="5536" t="11728" r="10691" b="17514"/>
            <a:stretch>
              <a:fillRect/>
            </a:stretch>
          </p:blipFill>
          <p:spPr bwMode="auto">
            <a:xfrm>
              <a:off x="9829800" y="4419600"/>
              <a:ext cx="1828800" cy="12192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</p:pic>
        <p:pic>
          <p:nvPicPr>
            <p:cNvPr id="33" name="Picture 32" descr="phase 2 underground.jpg"/>
            <p:cNvPicPr>
              <a:picLocks noChangeAspect="1"/>
            </p:cNvPicPr>
            <p:nvPr/>
          </p:nvPicPr>
          <p:blipFill>
            <a:blip r:embed="rId8">
              <a:lum bright="10000"/>
            </a:blip>
            <a:srcRect b="16560"/>
            <a:stretch>
              <a:fillRect/>
            </a:stretch>
          </p:blipFill>
          <p:spPr>
            <a:xfrm>
              <a:off x="9829800" y="2986784"/>
              <a:ext cx="1828800" cy="1280416"/>
            </a:xfrm>
            <a:prstGeom prst="rect">
              <a:avLst/>
            </a:prstGeom>
            <a:ln w="38100">
              <a:solidFill>
                <a:schemeClr val="tx2"/>
              </a:solidFill>
            </a:ln>
          </p:spPr>
        </p:pic>
      </p:grpSp>
      <p:grpSp>
        <p:nvGrpSpPr>
          <p:cNvPr id="37" name="Group 36"/>
          <p:cNvGrpSpPr/>
          <p:nvPr/>
        </p:nvGrpSpPr>
        <p:grpSpPr>
          <a:xfrm>
            <a:off x="19202400" y="1676400"/>
            <a:ext cx="1981200" cy="3962400"/>
            <a:chOff x="19202400" y="1676400"/>
            <a:chExt cx="1981200" cy="3962400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9">
              <a:lum bright="10000"/>
            </a:blip>
            <a:srcRect r="2660" b="8571"/>
            <a:stretch>
              <a:fillRect/>
            </a:stretch>
          </p:blipFill>
          <p:spPr bwMode="auto">
            <a:xfrm>
              <a:off x="19202401" y="3048000"/>
              <a:ext cx="1981199" cy="12192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</p:pic>
        <p:pic>
          <p:nvPicPr>
            <p:cNvPr id="32" name="Picture 31" descr="8.13.08 - 31.JPG"/>
            <p:cNvPicPr>
              <a:picLocks noChangeAspect="1"/>
            </p:cNvPicPr>
            <p:nvPr/>
          </p:nvPicPr>
          <p:blipFill>
            <a:blip r:embed="rId10" cstate="print">
              <a:lum bright="10000"/>
            </a:blip>
            <a:stretch>
              <a:fillRect/>
            </a:stretch>
          </p:blipFill>
          <p:spPr>
            <a:xfrm>
              <a:off x="19202400" y="4381500"/>
              <a:ext cx="1981200" cy="1257300"/>
            </a:xfrm>
            <a:prstGeom prst="rect">
              <a:avLst/>
            </a:prstGeom>
            <a:ln w="38100">
              <a:solidFill>
                <a:schemeClr val="tx2"/>
              </a:solidFill>
            </a:ln>
          </p:spPr>
        </p:pic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11">
              <a:lum bright="10000"/>
            </a:blip>
            <a:srcRect t="15789"/>
            <a:stretch>
              <a:fillRect/>
            </a:stretch>
          </p:blipFill>
          <p:spPr bwMode="auto">
            <a:xfrm>
              <a:off x="19202400" y="1676400"/>
              <a:ext cx="1971675" cy="12192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34" name="TextBox 33"/>
          <p:cNvSpPr txBox="1"/>
          <p:nvPr/>
        </p:nvSpPr>
        <p:spPr>
          <a:xfrm>
            <a:off x="21336000" y="2125176"/>
            <a:ext cx="55626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</a:rPr>
              <a:t>*Equipment per phase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(3) 14,400-23,000 </a:t>
            </a:r>
            <a:r>
              <a:rPr lang="en-US" dirty="0" err="1" smtClean="0"/>
              <a:t>cfm</a:t>
            </a:r>
            <a:r>
              <a:rPr lang="en-US" dirty="0" smtClean="0"/>
              <a:t> AHU’s in Chiller Plant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(8) 1080 ton Chillers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(8) 3240 </a:t>
            </a:r>
            <a:r>
              <a:rPr lang="en-US" dirty="0" err="1" smtClean="0"/>
              <a:t>gpm</a:t>
            </a:r>
            <a:r>
              <a:rPr lang="en-US" dirty="0" smtClean="0"/>
              <a:t> Cooling Towers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(240) 18,000 </a:t>
            </a:r>
            <a:r>
              <a:rPr lang="en-US" dirty="0" err="1" smtClean="0"/>
              <a:t>cfm</a:t>
            </a:r>
            <a:r>
              <a:rPr lang="en-US" dirty="0" smtClean="0"/>
              <a:t> CRAH’s Units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(2) 50,000 gal Underground Diesel Storage Tanks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2115800" y="1981200"/>
            <a:ext cx="58674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</a:rPr>
              <a:t>*Total System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34.5 kV Total Utility Power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59.6 MW Total Electrical Load</a:t>
            </a:r>
          </a:p>
          <a:p>
            <a:endParaRPr lang="en-US" dirty="0" smtClean="0"/>
          </a:p>
          <a:p>
            <a:r>
              <a:rPr lang="en-US" b="1" i="1" dirty="0" smtClean="0">
                <a:solidFill>
                  <a:schemeClr val="tx2"/>
                </a:solidFill>
              </a:rPr>
              <a:t>*Equipment per phase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(8) 600 V Pad-Mounted Transformers w/ Integral VFI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(16) 2500 kW Engine-Generators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(16) UPS Systems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438400" y="1219200"/>
            <a:ext cx="53340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9906000" y="3200400"/>
            <a:ext cx="79248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smtClean="0">
                <a:latin typeface="+mj-lt"/>
              </a:rPr>
              <a:t>Problem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Project Seven has been completely suspended.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600" dirty="0" smtClean="0"/>
              <a:t>NWDC		August 2008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600" dirty="0" smtClean="0"/>
              <a:t>NEDC		October 2008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600" dirty="0" smtClean="0"/>
              <a:t>MADC5		November 2008</a:t>
            </a:r>
          </a:p>
          <a:p>
            <a:pPr marL="1257300" lvl="2" indent="-342900"/>
            <a:endParaRPr lang="en-US" sz="16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DuPont </a:t>
            </a:r>
            <a:r>
              <a:rPr lang="en-US" sz="1600" dirty="0" err="1" smtClean="0"/>
              <a:t>Fabros</a:t>
            </a:r>
            <a:r>
              <a:rPr lang="en-US" sz="1600" dirty="0" smtClean="0"/>
              <a:t> maintains several completely leased data centers producing steady revenue.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Industry &amp; the Economy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Industry &amp; the Economy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202400" y="1295400"/>
            <a:ext cx="7696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Goals</a:t>
            </a:r>
          </a:p>
          <a:p>
            <a:pPr marL="1028700" lvl="1" indent="-571500">
              <a:lnSpc>
                <a:spcPct val="16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1900" dirty="0" smtClean="0"/>
              <a:t>Evaluate:</a:t>
            </a:r>
          </a:p>
          <a:p>
            <a:pPr marL="1603375" lvl="3" indent="-231775">
              <a:lnSpc>
                <a:spcPct val="16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/>
              <a:t>Current economy and Project Seven status</a:t>
            </a:r>
          </a:p>
          <a:p>
            <a:pPr marL="1603375" lvl="3" indent="-231775">
              <a:lnSpc>
                <a:spcPct val="16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/>
              <a:t>Project schedule &amp; cost projections</a:t>
            </a:r>
          </a:p>
          <a:p>
            <a:pPr marL="1028700" lvl="1" indent="-571500">
              <a:lnSpc>
                <a:spcPct val="16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1900" dirty="0" smtClean="0"/>
              <a:t>Develop a project execution plan to successfully complete Project Seven in a down economy.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24" name="Picture 23" descr="Five_end.jpg"/>
            <p:cNvPicPr>
              <a:picLocks noChangeAspect="1"/>
            </p:cNvPicPr>
            <p:nvPr/>
          </p:nvPicPr>
          <p:blipFill>
            <a:blip r:embed="rId4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25" name="Picture 24" descr="Five_full.jpg"/>
            <p:cNvPicPr>
              <a:picLocks noChangeAspect="1"/>
            </p:cNvPicPr>
            <p:nvPr/>
          </p:nvPicPr>
          <p:blipFill>
            <a:blip r:embed="rId5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26" name="Picture 25" descr="Five_end.jpg"/>
            <p:cNvPicPr>
              <a:picLocks noChangeAspect="1"/>
            </p:cNvPicPr>
            <p:nvPr/>
          </p:nvPicPr>
          <p:blipFill>
            <a:blip r:embed="rId6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9906000" y="1219200"/>
            <a:ext cx="79248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smtClean="0">
                <a:latin typeface="+mj-lt"/>
              </a:rPr>
              <a:t>Background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1600" dirty="0" smtClean="0"/>
              <a:t>Owner views as one project, Project Seven, including 3 data centers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600" dirty="0" smtClean="0"/>
              <a:t>Northwest Data Center (NWDC) in Santa Clara, CA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600" dirty="0" smtClean="0"/>
              <a:t>Northeast Data Center (NEDC) in Piscataway, NJ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600" dirty="0" smtClean="0"/>
              <a:t>Mid-Atlantic Data Center 5 (MADC5) in Ashburn, VA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438400" y="1219200"/>
            <a:ext cx="53340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Industry &amp; the Economy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134600" y="12954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Economy</a:t>
            </a:r>
          </a:p>
          <a:p>
            <a:pPr lvl="1">
              <a:lnSpc>
                <a:spcPct val="150000"/>
              </a:lnSpc>
            </a:pPr>
            <a:r>
              <a:rPr lang="en-US" sz="1500" dirty="0" smtClean="0"/>
              <a:t>September 2007:		Economy slowly declines to a temporary halt.</a:t>
            </a:r>
          </a:p>
          <a:p>
            <a:pPr lvl="1">
              <a:lnSpc>
                <a:spcPct val="150000"/>
              </a:lnSpc>
            </a:pPr>
            <a:r>
              <a:rPr lang="en-US" sz="1500" dirty="0" smtClean="0"/>
              <a:t>January 2008:		Begins another continual decrease.</a:t>
            </a:r>
          </a:p>
          <a:p>
            <a:pPr lvl="1">
              <a:lnSpc>
                <a:spcPct val="150000"/>
              </a:lnSpc>
            </a:pPr>
            <a:r>
              <a:rPr lang="en-US" sz="1500" dirty="0" smtClean="0"/>
              <a:t>November 2008:		Government finally declares a </a:t>
            </a:r>
            <a:r>
              <a:rPr lang="en-US" sz="1500" u="sng" dirty="0" smtClean="0"/>
              <a:t>recession</a:t>
            </a:r>
            <a:r>
              <a:rPr lang="en-US" sz="1500" dirty="0" smtClean="0"/>
              <a:t>.</a:t>
            </a:r>
          </a:p>
          <a:p>
            <a:pPr marL="0" lvl="1"/>
            <a:endParaRPr lang="en-US" sz="1500" dirty="0" smtClean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Industry &amp; the Economy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26259" r="28466"/>
          <a:stretch>
            <a:fillRect/>
          </a:stretch>
        </p:blipFill>
        <p:spPr bwMode="auto">
          <a:xfrm>
            <a:off x="21031200" y="2952750"/>
            <a:ext cx="3810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9202400" y="1295400"/>
            <a:ext cx="5334000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Construction Industry</a:t>
            </a:r>
          </a:p>
          <a:p>
            <a:pPr marL="682625" lvl="1" indent="-2254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500" dirty="0" smtClean="0"/>
              <a:t>Trouble securing loans and allocating funds</a:t>
            </a:r>
          </a:p>
          <a:p>
            <a:pPr marL="1139825" lvl="2" indent="-2254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500" dirty="0" smtClean="0"/>
              <a:t>Operate on rolling-over short-term loans</a:t>
            </a:r>
          </a:p>
          <a:p>
            <a:pPr marL="682625" lvl="1" indent="-2254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500" dirty="0" smtClean="0"/>
              <a:t>Projects are suspended, shut down, postponed</a:t>
            </a:r>
          </a:p>
          <a:p>
            <a:endParaRPr lang="en-US" dirty="0"/>
          </a:p>
        </p:txBody>
      </p:sp>
      <p:pic>
        <p:nvPicPr>
          <p:cNvPr id="13" name="Picture 12" descr="recession_depression_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8989" y="2743200"/>
            <a:ext cx="4174211" cy="24627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134600" y="3200400"/>
            <a:ext cx="3581400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500" dirty="0" smtClean="0"/>
              <a:t>Causes:		</a:t>
            </a:r>
          </a:p>
          <a:p>
            <a:pPr marL="682625" lvl="2" indent="-225425">
              <a:lnSpc>
                <a:spcPct val="150000"/>
              </a:lnSpc>
              <a:buFont typeface="+mj-lt"/>
              <a:buAutoNum type="arabicPeriod"/>
            </a:pPr>
            <a:r>
              <a:rPr lang="en-US" sz="1500" dirty="0" smtClean="0"/>
              <a:t>“Credit Crunch”</a:t>
            </a:r>
          </a:p>
          <a:p>
            <a:pPr marL="682625" lvl="2" indent="-225425">
              <a:lnSpc>
                <a:spcPct val="150000"/>
              </a:lnSpc>
              <a:buFont typeface="+mj-lt"/>
              <a:buAutoNum type="arabicPeriod"/>
            </a:pPr>
            <a:r>
              <a:rPr lang="en-US" sz="1500" dirty="0" smtClean="0"/>
              <a:t>Federal Reserve response to a tightening of available capital</a:t>
            </a:r>
          </a:p>
          <a:p>
            <a:endParaRPr lang="en-US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18" name="Picture 17" descr="Five_end.jpg"/>
            <p:cNvPicPr>
              <a:picLocks noChangeAspect="1"/>
            </p:cNvPicPr>
            <p:nvPr/>
          </p:nvPicPr>
          <p:blipFill>
            <a:blip r:embed="rId5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19" name="Picture 18" descr="Five_full.jpg"/>
            <p:cNvPicPr>
              <a:picLocks noChangeAspect="1"/>
            </p:cNvPicPr>
            <p:nvPr/>
          </p:nvPicPr>
          <p:blipFill>
            <a:blip r:embed="rId6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20" name="Picture 19" descr="Five_end.jpg"/>
            <p:cNvPicPr>
              <a:picLocks noChangeAspect="1"/>
            </p:cNvPicPr>
            <p:nvPr/>
          </p:nvPicPr>
          <p:blipFill>
            <a:blip r:embed="rId7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2438400" y="1219200"/>
            <a:ext cx="53340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0058400" y="1295400"/>
            <a:ext cx="7315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Entering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New Markets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439400" y="1828800"/>
          <a:ext cx="7162800" cy="3595982"/>
        </p:xfrm>
        <a:graphic>
          <a:graphicData uri="http://schemas.openxmlformats.org/drawingml/2006/table">
            <a:tbl>
              <a:tblPr/>
              <a:tblGrid>
                <a:gridCol w="1524000"/>
                <a:gridCol w="5638800"/>
              </a:tblGrid>
              <a:tr h="2632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Region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54" marR="40754" marT="25516" marB="255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Information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54" marR="40754" marT="25516" marB="255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DA1"/>
                    </a:solidFill>
                  </a:tcPr>
                </a:tc>
              </a:tr>
              <a:tr h="14298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Northern Virginia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54" marR="40754" marT="25516" marB="255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“If 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software center Seattle is the new economy's brain and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chipmaking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Silicon Valley is its heart, then </a:t>
                      </a:r>
                      <a:r>
                        <a:rPr lang="en-US" sz="1400" b="1" u="sng" dirty="0">
                          <a:latin typeface="Calibri"/>
                          <a:ea typeface="Calibri"/>
                          <a:cs typeface="Times New Roman"/>
                        </a:rPr>
                        <a:t>Washington is its central nervous system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. Spread along, around and mostly under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the 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Dulles Toll Road, are the vital electronic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pathways</a:t>
                      </a:r>
                      <a:r>
                        <a:rPr lang="en-US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that 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carry </a:t>
                      </a:r>
                      <a:r>
                        <a:rPr lang="en-US" sz="1400" b="1" u="sng" dirty="0">
                          <a:latin typeface="Calibri"/>
                          <a:ea typeface="Calibri"/>
                          <a:cs typeface="Times New Roman"/>
                        </a:rPr>
                        <a:t>more than half of all traffic on the Internet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. The region is home to more telecom and satellite companies than any other place on earth.  It's not a coincidence that Virginia license plates recently got a new slogan: </a:t>
                      </a:r>
                      <a:r>
                        <a:rPr lang="en-US" sz="1400" b="1" u="sng" dirty="0">
                          <a:latin typeface="Calibri"/>
                          <a:ea typeface="Calibri"/>
                          <a:cs typeface="Times New Roman"/>
                        </a:rPr>
                        <a:t>THE INTERNET CAPITAL OF THE WORLD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.”  </a:t>
                      </a:r>
                    </a:p>
                  </a:txBody>
                  <a:tcPr marL="40754" marR="40754" marT="25516" marB="25516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E7"/>
                    </a:solidFill>
                  </a:tcPr>
                </a:tc>
              </a:tr>
              <a:tr h="7079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Piscataway, NJ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54" marR="40754" marT="25516" marB="255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“Metro New York was </a:t>
                      </a:r>
                      <a:r>
                        <a:rPr lang="en-US" sz="1400" b="1" u="sng" dirty="0">
                          <a:latin typeface="Calibri"/>
                          <a:ea typeface="Calibri"/>
                          <a:cs typeface="Times New Roman"/>
                        </a:rPr>
                        <a:t>prominent in the tech-service category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, with many of its workers in telecommunications, Internet services, R&amp;D and testing labs, and computer training services.”  </a:t>
                      </a:r>
                    </a:p>
                  </a:txBody>
                  <a:tcPr marL="40754" marR="40754" marT="25516" marB="25516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E7"/>
                    </a:solidFill>
                  </a:tcPr>
                </a:tc>
              </a:tr>
              <a:tr h="7079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Santa Clara, CA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(Silicon Valley)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54" marR="40754" marT="25516" marB="255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“Silicon 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Valley continues to maintain its status as one of the top research and development centers in the world.  </a:t>
                      </a:r>
                      <a:r>
                        <a:rPr lang="en-US" sz="1400" b="1" u="sng" dirty="0">
                          <a:latin typeface="Calibri"/>
                          <a:ea typeface="Calibri"/>
                          <a:cs typeface="Times New Roman"/>
                        </a:rPr>
                        <a:t>Thousands of high technology companies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are headquartered in Silicon Valley.” </a:t>
                      </a:r>
                    </a:p>
                  </a:txBody>
                  <a:tcPr marL="40754" marR="40754" marT="25516" marB="25516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E7"/>
                    </a:solidFill>
                  </a:tcPr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19050000" y="1371600"/>
            <a:ext cx="54102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Simultaneous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Projects</a:t>
            </a:r>
          </a:p>
          <a:p>
            <a:endParaRPr lang="en-US" sz="2000" dirty="0" smtClean="0"/>
          </a:p>
          <a:p>
            <a:pPr>
              <a:lnSpc>
                <a:spcPct val="170000"/>
              </a:lnSpc>
            </a:pPr>
            <a:r>
              <a:rPr lang="en-US" sz="2400" dirty="0" smtClean="0"/>
              <a:t>Ideal:</a:t>
            </a:r>
          </a:p>
          <a:p>
            <a:pPr lvl="1">
              <a:lnSpc>
                <a:spcPct val="170000"/>
              </a:lnSpc>
              <a:buFont typeface="Arial" pitchFamily="34" charset="0"/>
              <a:buChar char="•"/>
            </a:pPr>
            <a:r>
              <a:rPr lang="en-US" sz="2400" dirty="0" smtClean="0"/>
              <a:t>Growing company in a growing economy</a:t>
            </a:r>
          </a:p>
          <a:p>
            <a:pPr lvl="1">
              <a:lnSpc>
                <a:spcPct val="170000"/>
              </a:lnSpc>
              <a:buFont typeface="Arial" pitchFamily="34" charset="0"/>
              <a:buChar char="•"/>
            </a:pPr>
            <a:r>
              <a:rPr lang="en-US" sz="2400" dirty="0" smtClean="0"/>
              <a:t>Suitable locations</a:t>
            </a:r>
          </a:p>
          <a:p>
            <a:pPr lvl="1">
              <a:lnSpc>
                <a:spcPct val="170000"/>
              </a:lnSpc>
              <a:buFont typeface="Arial" pitchFamily="34" charset="0"/>
              <a:buChar char="•"/>
            </a:pPr>
            <a:r>
              <a:rPr lang="en-US" sz="2400" dirty="0" smtClean="0"/>
              <a:t>Economic stability</a:t>
            </a:r>
          </a:p>
          <a:p>
            <a:pPr>
              <a:lnSpc>
                <a:spcPct val="170000"/>
              </a:lnSpc>
            </a:pPr>
            <a:endParaRPr lang="en-US" sz="2400" dirty="0" smtClean="0"/>
          </a:p>
          <a:p>
            <a:pPr>
              <a:lnSpc>
                <a:spcPct val="170000"/>
              </a:lnSpc>
            </a:pPr>
            <a:r>
              <a:rPr lang="en-US" sz="2400" dirty="0" smtClean="0"/>
              <a:t>Plan: Approximately $520 million within 20 months</a:t>
            </a:r>
          </a:p>
          <a:p>
            <a:pPr lvl="1">
              <a:lnSpc>
                <a:spcPct val="170000"/>
              </a:lnSpc>
              <a:buFont typeface="Arial" pitchFamily="34" charset="0"/>
              <a:buChar char="•"/>
            </a:pPr>
            <a:r>
              <a:rPr lang="en-US" sz="2400" dirty="0" smtClean="0"/>
              <a:t>Mid-Atlantic Data Center </a:t>
            </a:r>
            <a:r>
              <a:rPr lang="en-US" sz="2400" dirty="0" smtClean="0"/>
              <a:t>5 (top)</a:t>
            </a:r>
            <a:r>
              <a:rPr lang="en-US" sz="2400" dirty="0" smtClean="0"/>
              <a:t>	</a:t>
            </a:r>
            <a:r>
              <a:rPr lang="en-US" sz="2400" dirty="0" smtClean="0"/>
              <a:t>360,000 SF</a:t>
            </a:r>
            <a:endParaRPr lang="en-US" sz="2400" dirty="0" smtClean="0"/>
          </a:p>
          <a:p>
            <a:pPr lvl="1">
              <a:lnSpc>
                <a:spcPct val="170000"/>
              </a:lnSpc>
              <a:buFont typeface="Arial" pitchFamily="34" charset="0"/>
              <a:buChar char="•"/>
            </a:pPr>
            <a:r>
              <a:rPr lang="en-US" sz="2400" dirty="0" smtClean="0"/>
              <a:t>Northeast Data </a:t>
            </a:r>
            <a:r>
              <a:rPr lang="en-US" sz="2400" dirty="0" smtClean="0"/>
              <a:t>Center (middle)</a:t>
            </a:r>
            <a:r>
              <a:rPr lang="en-US" sz="2400" dirty="0" smtClean="0"/>
              <a:t>	</a:t>
            </a:r>
            <a:r>
              <a:rPr lang="en-US" sz="2400" dirty="0" smtClean="0"/>
              <a:t>366,000 </a:t>
            </a:r>
            <a:r>
              <a:rPr lang="en-US" sz="2400" dirty="0" smtClean="0"/>
              <a:t>SF</a:t>
            </a:r>
            <a:endParaRPr lang="en-US" sz="2400" dirty="0" smtClean="0"/>
          </a:p>
          <a:p>
            <a:pPr lvl="1">
              <a:lnSpc>
                <a:spcPct val="170000"/>
              </a:lnSpc>
              <a:buFont typeface="Arial" pitchFamily="34" charset="0"/>
              <a:buChar char="•"/>
            </a:pPr>
            <a:r>
              <a:rPr lang="en-US" sz="2400" dirty="0" smtClean="0"/>
              <a:t>Northwest Data </a:t>
            </a:r>
            <a:r>
              <a:rPr lang="en-US" sz="2400" dirty="0" smtClean="0"/>
              <a:t>Center (bottom)</a:t>
            </a:r>
            <a:r>
              <a:rPr lang="en-US" sz="2400" dirty="0" smtClean="0"/>
              <a:t>	</a:t>
            </a:r>
            <a:r>
              <a:rPr lang="en-US" sz="2400" dirty="0" smtClean="0"/>
              <a:t>362,000 </a:t>
            </a:r>
            <a:r>
              <a:rPr lang="en-US" sz="2400" dirty="0" smtClean="0"/>
              <a:t>SF</a:t>
            </a:r>
            <a:endParaRPr lang="en-US" sz="2400" dirty="0" smtClean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13" name="Picture 12" descr="Five_end.jpg"/>
            <p:cNvPicPr>
              <a:picLocks noChangeAspect="1"/>
            </p:cNvPicPr>
            <p:nvPr/>
          </p:nvPicPr>
          <p:blipFill>
            <a:blip r:embed="rId3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14" name="Picture 13" descr="Five_full.jpg"/>
            <p:cNvPicPr>
              <a:picLocks noChangeAspect="1"/>
            </p:cNvPicPr>
            <p:nvPr/>
          </p:nvPicPr>
          <p:blipFill>
            <a:blip r:embed="rId4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15" name="Picture 14" descr="Five_end.jpg"/>
            <p:cNvPicPr>
              <a:picLocks noChangeAspect="1"/>
            </p:cNvPicPr>
            <p:nvPr/>
          </p:nvPicPr>
          <p:blipFill>
            <a:blip r:embed="rId5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2438400" y="1219200"/>
            <a:ext cx="53340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Industry &amp; the Economy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Industry &amp; the Economy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4841200" y="1219200"/>
            <a:ext cx="1981200" cy="4419600"/>
            <a:chOff x="22631400" y="1219200"/>
            <a:chExt cx="1981200" cy="4419600"/>
          </a:xfrm>
        </p:grpSpPr>
        <p:pic>
          <p:nvPicPr>
            <p:cNvPr id="26" name="Picture 25" descr="dsc_0018.jpg"/>
            <p:cNvPicPr>
              <a:picLocks noChangeAspect="1"/>
            </p:cNvPicPr>
            <p:nvPr/>
          </p:nvPicPr>
          <p:blipFill>
            <a:blip r:embed="rId6"/>
            <a:srcRect t="5556" r="3222"/>
            <a:stretch>
              <a:fillRect/>
            </a:stretch>
          </p:blipFill>
          <p:spPr>
            <a:xfrm>
              <a:off x="22631400" y="2819400"/>
              <a:ext cx="1981200" cy="1295400"/>
            </a:xfrm>
            <a:prstGeom prst="rect">
              <a:avLst/>
            </a:prstGeom>
            <a:ln w="28575">
              <a:solidFill>
                <a:schemeClr val="tx2"/>
              </a:solidFill>
            </a:ln>
          </p:spPr>
        </p:pic>
        <p:pic>
          <p:nvPicPr>
            <p:cNvPr id="27" name="Picture 26" descr="template+2_west_cd.jpg"/>
            <p:cNvPicPr>
              <a:picLocks noChangeAspect="1"/>
            </p:cNvPicPr>
            <p:nvPr/>
          </p:nvPicPr>
          <p:blipFill>
            <a:blip r:embed="rId7"/>
            <a:srcRect l="4295" t="9876" r="8840" b="16667"/>
            <a:stretch>
              <a:fillRect/>
            </a:stretch>
          </p:blipFill>
          <p:spPr>
            <a:xfrm>
              <a:off x="22631400" y="4343400"/>
              <a:ext cx="1981200" cy="1295400"/>
            </a:xfrm>
            <a:prstGeom prst="rect">
              <a:avLst/>
            </a:prstGeom>
            <a:ln w="28575">
              <a:solidFill>
                <a:schemeClr val="tx2"/>
              </a:solidFill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/>
            <a:srcRect r="5023" b="4000"/>
            <a:stretch>
              <a:fillRect/>
            </a:stretch>
          </p:blipFill>
          <p:spPr bwMode="auto">
            <a:xfrm>
              <a:off x="22631400" y="1219200"/>
              <a:ext cx="1981200" cy="13716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Existing Schedule/Cash Flow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Existing Schedule/Cash Flow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58400" y="1307068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Original Plan</a:t>
            </a:r>
            <a:endParaRPr lang="en-US" sz="2000" dirty="0">
              <a:latin typeface="+mj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134600" y="3505454"/>
          <a:ext cx="6781800" cy="1682496"/>
        </p:xfrm>
        <a:graphic>
          <a:graphicData uri="http://schemas.openxmlformats.org/drawingml/2006/table">
            <a:tbl>
              <a:tblPr/>
              <a:tblGrid>
                <a:gridCol w="1024398"/>
                <a:gridCol w="1237221"/>
                <a:gridCol w="1253513"/>
                <a:gridCol w="1633334"/>
                <a:gridCol w="1633334"/>
              </a:tblGrid>
              <a:tr h="482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Project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Start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Finish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Orig. Duration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(months)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Overlap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(months)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MADC5</a:t>
                      </a: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Feb 2008</a:t>
                      </a: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Apr 2009</a:t>
                      </a: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NEDC</a:t>
                      </a: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May 2008</a:t>
                      </a: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May 2009</a:t>
                      </a: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NWDC</a:t>
                      </a: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July 2008</a:t>
                      </a: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Sept 2009</a:t>
                      </a: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Feb 2008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Sept 2009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439400" y="2000071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 Seven Duration: 	</a:t>
            </a:r>
            <a:r>
              <a:rPr lang="en-US" b="1" dirty="0" smtClean="0"/>
              <a:t>20 months</a:t>
            </a:r>
          </a:p>
          <a:p>
            <a:pPr lvl="1"/>
            <a:r>
              <a:rPr lang="en-US" dirty="0" smtClean="0"/>
              <a:t>Start:  		February 2008</a:t>
            </a:r>
          </a:p>
          <a:p>
            <a:pPr lvl="1"/>
            <a:r>
              <a:rPr lang="en-US" dirty="0" smtClean="0"/>
              <a:t>Finish:  		September 2009</a:t>
            </a:r>
          </a:p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17" name="Picture 16" descr="Five_end.jpg"/>
            <p:cNvPicPr>
              <a:picLocks noChangeAspect="1"/>
            </p:cNvPicPr>
            <p:nvPr/>
          </p:nvPicPr>
          <p:blipFill>
            <a:blip r:embed="rId3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18" name="Picture 17" descr="Five_full.jpg"/>
            <p:cNvPicPr>
              <a:picLocks noChangeAspect="1"/>
            </p:cNvPicPr>
            <p:nvPr/>
          </p:nvPicPr>
          <p:blipFill>
            <a:blip r:embed="rId4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20" name="Picture 19" descr="Five_end.jpg"/>
            <p:cNvPicPr>
              <a:picLocks noChangeAspect="1"/>
            </p:cNvPicPr>
            <p:nvPr/>
          </p:nvPicPr>
          <p:blipFill>
            <a:blip r:embed="rId5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2438400" y="1219200"/>
            <a:ext cx="53340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9812000" y="2277070"/>
          <a:ext cx="6745054" cy="1371600"/>
        </p:xfrm>
        <a:graphic>
          <a:graphicData uri="http://schemas.openxmlformats.org/drawingml/2006/table">
            <a:tbl>
              <a:tblPr/>
              <a:tblGrid>
                <a:gridCol w="710798"/>
                <a:gridCol w="906569"/>
                <a:gridCol w="984877"/>
                <a:gridCol w="729622"/>
                <a:gridCol w="1207755"/>
                <a:gridCol w="982619"/>
                <a:gridCol w="1222814"/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Project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Start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Suspended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Finish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Orig. Duration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(months)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Suspension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(months)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Duration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(months)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MADC5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Feb 2008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Aug 2008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July 09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NEDC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May 2008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Oct 2008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Mar 10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NWDC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July 2008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Nov 2008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Apr 10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Feb 2008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Apr 10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9583400" y="418207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temporary suspensions and restarts, the project duration is </a:t>
            </a:r>
            <a:r>
              <a:rPr lang="en-US" b="1" dirty="0" smtClean="0"/>
              <a:t>40 months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Start:	February 2008</a:t>
            </a:r>
          </a:p>
          <a:p>
            <a:pPr lvl="1"/>
            <a:r>
              <a:rPr lang="en-US" dirty="0" smtClean="0"/>
              <a:t>Finish:	April 2010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126200" y="127629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Actual Plan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Existing Schedule/Cash Flow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Existing Schedule/Cash Flow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20040600" y="2936358"/>
          <a:ext cx="5562600" cy="3083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431000" y="1649105"/>
            <a:ext cx="76962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First Suspension (NWDC):	-$50.4 million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Second Suspension (NWDC):	-$87.9 million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Third</a:t>
            </a:r>
            <a:r>
              <a:rPr kumimoji="0" lang="en-US" sz="1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Suspension (MADC5):	-$92.5 million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5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-$92.5 million deemed the “</a:t>
            </a:r>
            <a:r>
              <a:rPr kumimoji="0" lang="en-US" sz="15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suspension value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” – stay above to complete Project Seven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18" name="Picture 17" descr="Five_end.jpg"/>
            <p:cNvPicPr>
              <a:picLocks noChangeAspect="1"/>
            </p:cNvPicPr>
            <p:nvPr/>
          </p:nvPicPr>
          <p:blipFill>
            <a:blip r:embed="rId4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19" name="Picture 18" descr="Five_full.jpg"/>
            <p:cNvPicPr>
              <a:picLocks noChangeAspect="1"/>
            </p:cNvPicPr>
            <p:nvPr/>
          </p:nvPicPr>
          <p:blipFill>
            <a:blip r:embed="rId5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20" name="Picture 19" descr="Five_end.jpg"/>
            <p:cNvPicPr>
              <a:picLocks noChangeAspect="1"/>
            </p:cNvPicPr>
            <p:nvPr/>
          </p:nvPicPr>
          <p:blipFill>
            <a:blip r:embed="rId6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2438400" y="1219200"/>
            <a:ext cx="53340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3" name="Chart 22"/>
          <p:cNvGraphicFramePr/>
          <p:nvPr/>
        </p:nvGraphicFramePr>
        <p:xfrm>
          <a:off x="10591800" y="1905000"/>
          <a:ext cx="5682503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0210800" y="4884003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Total Construction </a:t>
            </a:r>
            <a:r>
              <a:rPr lang="en-US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Cost = $520 million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May 2009 = ultimate low net income of -$298.9 million.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058400" y="1307068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Original Plan</a:t>
            </a:r>
            <a:endParaRPr lang="en-US" sz="2000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126200" y="127629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Actual Plan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025" grpId="0"/>
      <p:bldGraphic spid="23" grpId="0">
        <p:bldAsOne/>
      </p:bldGraphic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Thesis Theme">
      <a:dk1>
        <a:sysClr val="windowText" lastClr="000000"/>
      </a:dk1>
      <a:lt1>
        <a:sysClr val="window" lastClr="FFFFFF"/>
      </a:lt1>
      <a:dk2>
        <a:srgbClr val="135C75"/>
      </a:dk2>
      <a:lt2>
        <a:srgbClr val="EEECE1"/>
      </a:lt2>
      <a:accent1>
        <a:srgbClr val="135C75"/>
      </a:accent1>
      <a:accent2>
        <a:srgbClr val="759DA1"/>
      </a:accent2>
      <a:accent3>
        <a:srgbClr val="993300"/>
      </a:accent3>
      <a:accent4>
        <a:srgbClr val="8C7F70"/>
      </a:accent4>
      <a:accent5>
        <a:srgbClr val="C1E8F4"/>
      </a:accent5>
      <a:accent6>
        <a:srgbClr val="EDA04F"/>
      </a:accent6>
      <a:hlink>
        <a:srgbClr val="0000FF"/>
      </a:hlink>
      <a:folHlink>
        <a:srgbClr val="800080"/>
      </a:folHlink>
    </a:clrScheme>
    <a:fontScheme name="Thesis Font Theme">
      <a:majorFont>
        <a:latin typeface="Orator St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3166</TotalTime>
  <Words>4288</Words>
  <Application>Microsoft Office PowerPoint</Application>
  <PresentationFormat>Custom</PresentationFormat>
  <Paragraphs>1433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Presentation Outline</vt:lpstr>
      <vt:lpstr>Project Overview</vt:lpstr>
      <vt:lpstr>Project Overview</vt:lpstr>
      <vt:lpstr>Industry &amp; the Economy</vt:lpstr>
      <vt:lpstr>Industry &amp; the Economy</vt:lpstr>
      <vt:lpstr>Industry &amp; the Economy</vt:lpstr>
      <vt:lpstr>Existing Schedule/Cash Flow</vt:lpstr>
      <vt:lpstr>Existing Schedule/Cash Flow</vt:lpstr>
      <vt:lpstr>Project Execution Plan</vt:lpstr>
      <vt:lpstr>Project Execution Plan</vt:lpstr>
      <vt:lpstr>Project Execution Plan</vt:lpstr>
      <vt:lpstr>Conclusions</vt:lpstr>
      <vt:lpstr>Alt. Concrete Constr. Process</vt:lpstr>
      <vt:lpstr>Constructability Analysis</vt:lpstr>
      <vt:lpstr>Schedule Analysis</vt:lpstr>
      <vt:lpstr>Schedule Analysis</vt:lpstr>
      <vt:lpstr>Cost Analysis</vt:lpstr>
      <vt:lpstr>Conclusions/Recommendations</vt:lpstr>
      <vt:lpstr>Energy Efficient Technologies</vt:lpstr>
      <vt:lpstr>Thin-Film PV’s</vt:lpstr>
      <vt:lpstr>Thin-Film PV’s</vt:lpstr>
      <vt:lpstr>Thin-Film PV’s</vt:lpstr>
      <vt:lpstr>Thin-Film PV’s</vt:lpstr>
      <vt:lpstr>Water-Side Economizers</vt:lpstr>
      <vt:lpstr>Conclusions</vt:lpstr>
      <vt:lpstr>Questions?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Valued Acer Customer</cp:lastModifiedBy>
  <cp:revision>189</cp:revision>
  <dcterms:created xsi:type="dcterms:W3CDTF">2009-03-30T23:19:11Z</dcterms:created>
  <dcterms:modified xsi:type="dcterms:W3CDTF">2009-04-22T02:50:49Z</dcterms:modified>
</cp:coreProperties>
</file>